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5" r:id="rId1"/>
  </p:sldMasterIdLst>
  <p:notesMasterIdLst>
    <p:notesMasterId r:id="rId29"/>
  </p:notesMasterIdLst>
  <p:handoutMasterIdLst>
    <p:handoutMasterId r:id="rId30"/>
  </p:handoutMasterIdLst>
  <p:sldIdLst>
    <p:sldId id="257" r:id="rId2"/>
    <p:sldId id="260" r:id="rId3"/>
    <p:sldId id="313" r:id="rId4"/>
    <p:sldId id="321" r:id="rId5"/>
    <p:sldId id="331" r:id="rId6"/>
    <p:sldId id="332" r:id="rId7"/>
    <p:sldId id="326" r:id="rId8"/>
    <p:sldId id="327" r:id="rId9"/>
    <p:sldId id="328" r:id="rId10"/>
    <p:sldId id="269" r:id="rId11"/>
    <p:sldId id="329" r:id="rId12"/>
    <p:sldId id="279" r:id="rId13"/>
    <p:sldId id="311" r:id="rId14"/>
    <p:sldId id="281" r:id="rId15"/>
    <p:sldId id="282" r:id="rId16"/>
    <p:sldId id="330" r:id="rId17"/>
    <p:sldId id="284" r:id="rId18"/>
    <p:sldId id="285" r:id="rId19"/>
    <p:sldId id="286" r:id="rId20"/>
    <p:sldId id="319" r:id="rId21"/>
    <p:sldId id="334" r:id="rId22"/>
    <p:sldId id="299" r:id="rId23"/>
    <p:sldId id="335" r:id="rId24"/>
    <p:sldId id="333" r:id="rId25"/>
    <p:sldId id="303" r:id="rId26"/>
    <p:sldId id="320" r:id="rId27"/>
    <p:sldId id="310" r:id="rId28"/>
  </p:sldIdLst>
  <p:sldSz cx="9144000" cy="6858000" type="screen4x3"/>
  <p:notesSz cx="6797675" cy="9926638"/>
  <p:defaultTextStyle>
    <a:defPPr>
      <a:defRPr lang="zh-TW"/>
    </a:defPPr>
    <a:lvl1pPr algn="l" rtl="0" fontAlgn="base">
      <a:lnSpc>
        <a:spcPct val="80000"/>
      </a:lnSpc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buChar char="u"/>
      <a:defRPr kumimoji="1" sz="2000" b="1" kern="1200">
        <a:solidFill>
          <a:srgbClr val="000000"/>
        </a:solidFill>
        <a:latin typeface="標楷體" pitchFamily="65" charset="-120"/>
        <a:ea typeface="標楷體" pitchFamily="65" charset="-120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buChar char="u"/>
      <a:defRPr kumimoji="1" sz="2000" b="1" kern="1200">
        <a:solidFill>
          <a:srgbClr val="000000"/>
        </a:solidFill>
        <a:latin typeface="標楷體" pitchFamily="65" charset="-120"/>
        <a:ea typeface="標楷體" pitchFamily="65" charset="-120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buChar char="u"/>
      <a:defRPr kumimoji="1" sz="2000" b="1" kern="1200">
        <a:solidFill>
          <a:srgbClr val="000000"/>
        </a:solidFill>
        <a:latin typeface="標楷體" pitchFamily="65" charset="-120"/>
        <a:ea typeface="標楷體" pitchFamily="65" charset="-120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buChar char="u"/>
      <a:defRPr kumimoji="1" sz="2000" b="1" kern="1200">
        <a:solidFill>
          <a:srgbClr val="000000"/>
        </a:solidFill>
        <a:latin typeface="標楷體" pitchFamily="65" charset="-120"/>
        <a:ea typeface="標楷體" pitchFamily="65" charset="-120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buChar char="u"/>
      <a:defRPr kumimoji="1" sz="2000" b="1" kern="1200">
        <a:solidFill>
          <a:srgbClr val="000000"/>
        </a:solidFill>
        <a:latin typeface="標楷體" pitchFamily="65" charset="-120"/>
        <a:ea typeface="標楷體" pitchFamily="65" charset="-120"/>
        <a:cs typeface="+mn-cs"/>
      </a:defRPr>
    </a:lvl5pPr>
    <a:lvl6pPr marL="2286000" algn="l" defTabSz="914400" rtl="0" eaLnBrk="1" latinLnBrk="0" hangingPunct="1">
      <a:defRPr kumimoji="1" sz="2000" b="1" kern="1200">
        <a:solidFill>
          <a:srgbClr val="000000"/>
        </a:solidFill>
        <a:latin typeface="標楷體" pitchFamily="65" charset="-120"/>
        <a:ea typeface="標楷體" pitchFamily="65" charset="-120"/>
        <a:cs typeface="+mn-cs"/>
      </a:defRPr>
    </a:lvl6pPr>
    <a:lvl7pPr marL="2743200" algn="l" defTabSz="914400" rtl="0" eaLnBrk="1" latinLnBrk="0" hangingPunct="1">
      <a:defRPr kumimoji="1" sz="2000" b="1" kern="1200">
        <a:solidFill>
          <a:srgbClr val="000000"/>
        </a:solidFill>
        <a:latin typeface="標楷體" pitchFamily="65" charset="-120"/>
        <a:ea typeface="標楷體" pitchFamily="65" charset="-120"/>
        <a:cs typeface="+mn-cs"/>
      </a:defRPr>
    </a:lvl7pPr>
    <a:lvl8pPr marL="3200400" algn="l" defTabSz="914400" rtl="0" eaLnBrk="1" latinLnBrk="0" hangingPunct="1">
      <a:defRPr kumimoji="1" sz="2000" b="1" kern="1200">
        <a:solidFill>
          <a:srgbClr val="000000"/>
        </a:solidFill>
        <a:latin typeface="標楷體" pitchFamily="65" charset="-120"/>
        <a:ea typeface="標楷體" pitchFamily="65" charset="-120"/>
        <a:cs typeface="+mn-cs"/>
      </a:defRPr>
    </a:lvl8pPr>
    <a:lvl9pPr marL="3657600" algn="l" defTabSz="914400" rtl="0" eaLnBrk="1" latinLnBrk="0" hangingPunct="1">
      <a:defRPr kumimoji="1" sz="2000" b="1" kern="1200">
        <a:solidFill>
          <a:srgbClr val="000000"/>
        </a:solidFill>
        <a:latin typeface="標楷體" pitchFamily="65" charset="-120"/>
        <a:ea typeface="標楷體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0066"/>
    <a:srgbClr val="0000CC"/>
    <a:srgbClr val="005856"/>
    <a:srgbClr val="714F62"/>
    <a:srgbClr val="309039"/>
    <a:srgbClr val="000000"/>
    <a:srgbClr val="FFFF00"/>
    <a:srgbClr val="FF0000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1" autoAdjust="0"/>
    <p:restoredTop sz="93869" autoAdjust="0"/>
  </p:normalViewPr>
  <p:slideViewPr>
    <p:cSldViewPr>
      <p:cViewPr varScale="1">
        <p:scale>
          <a:sx n="70" d="100"/>
          <a:sy n="70" d="100"/>
        </p:scale>
        <p:origin x="-3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263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263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</a:lstStyle>
          <a:p>
            <a:fld id="{8006F2B0-BE21-4794-8DEC-E6CE63343F9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005822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99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9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5710"/>
            <a:ext cx="5438775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99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</a:lstStyle>
          <a:p>
            <a:fld id="{5EFD5545-3515-4EF3-9256-56E2E6E01F4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639727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     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D5545-3515-4EF3-9256-56E2E6E01F4A}" type="slidenum">
              <a:rPr lang="en-US" altLang="zh-TW" smtClean="0"/>
              <a:pPr/>
              <a:t>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167119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BE2A3D-8207-425F-ACF1-FA4D0B0DD1B6}" type="slidenum">
              <a:rPr lang="zh-TW" altLang="en-US" smtClean="0"/>
              <a:pPr/>
              <a:t>18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xmlns="" val="337348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及</a:t>
            </a:r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F39B6A-88C3-4DA6-9EB0-8472FAD976F8}" type="slidenum">
              <a:rPr lang="zh-TW" altLang="en-US" smtClean="0"/>
              <a:pPr/>
              <a:t>22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xmlns="" val="2326003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en-US" altLang="zh-TW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altLang="zh-TW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0621B12-18CC-425D-8234-D1EA68875A85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6824A-9ADA-4892-A750-F025CCE77D6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AB51-BEFF-4B6E-AD58-F77CCF6C16BA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zh-TW" altLang="en-US" noProof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CF370-5A88-461A-B72C-B28D1F4B801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87B90-535E-41D9-9CA2-3B4134A242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92347C4-FA64-484F-9746-B7929297AAD1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altLang="zh-TW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B4AE124-39FE-4256-8D31-29C5FA5AE855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2A166-03F8-4FD3-A037-80735DF65CE4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8921-F405-4BD7-BACF-3629F7B6333C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F3A3636-0C21-4455-9ADB-EC415A4931C7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3BBE-7840-4BEC-A6CD-4517F00B49B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 altLang="zh-TW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0CF44C-2FA5-42F4-BC9E-87462EC91403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 altLang="zh-TW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B80DB1-623D-4392-A297-A37E965555A9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A5B726D-80A8-4E06-BEB5-7C173D88C4FA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8.wmf"/><Relationship Id="rId18" Type="http://schemas.openxmlformats.org/officeDocument/2006/relationships/image" Target="../media/image23.jpeg"/><Relationship Id="rId3" Type="http://schemas.openxmlformats.org/officeDocument/2006/relationships/image" Target="../media/image8.jpeg"/><Relationship Id="rId21" Type="http://schemas.openxmlformats.org/officeDocument/2006/relationships/image" Target="../media/image26.wmf"/><Relationship Id="rId7" Type="http://schemas.openxmlformats.org/officeDocument/2006/relationships/image" Target="../media/image12.wmf"/><Relationship Id="rId12" Type="http://schemas.openxmlformats.org/officeDocument/2006/relationships/image" Target="../media/image17.gif"/><Relationship Id="rId17" Type="http://schemas.openxmlformats.org/officeDocument/2006/relationships/image" Target="../media/image22.jpe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20" Type="http://schemas.openxmlformats.org/officeDocument/2006/relationships/image" Target="../media/image2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11" Type="http://schemas.openxmlformats.org/officeDocument/2006/relationships/image" Target="../media/image16.wmf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23" Type="http://schemas.openxmlformats.org/officeDocument/2006/relationships/image" Target="../media/image28.jpeg"/><Relationship Id="rId10" Type="http://schemas.openxmlformats.org/officeDocument/2006/relationships/image" Target="../media/image15.wmf"/><Relationship Id="rId19" Type="http://schemas.openxmlformats.org/officeDocument/2006/relationships/image" Target="../media/image24.jpeg"/><Relationship Id="rId4" Type="http://schemas.openxmlformats.org/officeDocument/2006/relationships/image" Target="../media/image9.jpeg"/><Relationship Id="rId9" Type="http://schemas.openxmlformats.org/officeDocument/2006/relationships/image" Target="../media/image14.wmf"/><Relationship Id="rId14" Type="http://schemas.openxmlformats.org/officeDocument/2006/relationships/image" Target="../media/image19.wmf"/><Relationship Id="rId22" Type="http://schemas.openxmlformats.org/officeDocument/2006/relationships/image" Target="../media/image2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image" Target="../media/image14.wmf"/><Relationship Id="rId4" Type="http://schemas.openxmlformats.org/officeDocument/2006/relationships/image" Target="../media/image1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404664"/>
            <a:ext cx="8065268" cy="5832648"/>
          </a:xfrm>
        </p:spPr>
        <p:txBody>
          <a:bodyPr rtlCol="0">
            <a:normAutofit fontScale="90000"/>
          </a:bodyPr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zh-TW" altLang="en-US" sz="4800" b="1" dirty="0" smtClean="0">
                <a:solidFill>
                  <a:srgbClr val="002060"/>
                </a:solidFill>
                <a:ea typeface="標楷體" pitchFamily="65" charset="-120"/>
              </a:rPr>
              <a:t>         </a:t>
            </a:r>
            <a:r>
              <a:rPr lang="zh-TW" altLang="en-US" sz="4900" b="1" u="sng" dirty="0" smtClean="0">
                <a:solidFill>
                  <a:srgbClr val="002060"/>
                </a:solidFill>
                <a:ea typeface="標楷體" pitchFamily="65" charset="-120"/>
              </a:rPr>
              <a:t>總務處 業務介紹     </a:t>
            </a:r>
            <a:r>
              <a:rPr lang="zh-TW" altLang="en-US" sz="4800" u="sng" dirty="0" smtClean="0">
                <a:ea typeface="標楷體" pitchFamily="65" charset="-120"/>
              </a:rPr>
              <a:t/>
            </a:r>
            <a:br>
              <a:rPr lang="zh-TW" altLang="en-US" sz="4800" u="sng" dirty="0" smtClean="0">
                <a:ea typeface="標楷體" pitchFamily="65" charset="-120"/>
              </a:rPr>
            </a:br>
            <a:r>
              <a:rPr lang="zh-TW" altLang="en-US" sz="4800" b="1" dirty="0" smtClean="0">
                <a:ea typeface="標楷體" pitchFamily="65" charset="-120"/>
              </a:rPr>
              <a:t>                 </a:t>
            </a:r>
            <a:r>
              <a:rPr lang="en-US" altLang="zh-TW" sz="3700" dirty="0" smtClean="0">
                <a:solidFill>
                  <a:schemeClr val="tx2"/>
                </a:solidFill>
                <a:ea typeface="標楷體" pitchFamily="65" charset="-120"/>
              </a:rPr>
              <a:t/>
            </a:r>
            <a:br>
              <a:rPr lang="en-US" altLang="zh-TW" sz="3700" dirty="0" smtClean="0">
                <a:solidFill>
                  <a:schemeClr val="tx2"/>
                </a:solidFill>
                <a:ea typeface="標楷體" pitchFamily="65" charset="-120"/>
              </a:rPr>
            </a:br>
            <a:r>
              <a:rPr lang="en-US" altLang="zh-TW" sz="3700" dirty="0" smtClean="0">
                <a:solidFill>
                  <a:schemeClr val="tx2"/>
                </a:solidFill>
                <a:ea typeface="標楷體" pitchFamily="65" charset="-120"/>
              </a:rPr>
              <a:t>            </a:t>
            </a:r>
            <a:r>
              <a:rPr lang="en-US" altLang="zh-TW" sz="3700" dirty="0" smtClean="0">
                <a:ea typeface="標楷體" pitchFamily="65" charset="-120"/>
              </a:rPr>
              <a:t>           </a:t>
            </a:r>
            <a:r>
              <a:rPr lang="zh-TW" altLang="en-US" sz="3600" b="1" dirty="0" smtClean="0">
                <a:solidFill>
                  <a:srgbClr val="002060"/>
                </a:solidFill>
                <a:ea typeface="標楷體" pitchFamily="65" charset="-120"/>
              </a:rPr>
              <a:t>報告人：</a:t>
            </a:r>
            <a:r>
              <a:rPr lang="zh-TW" altLang="en-US" sz="3600" b="1" u="sng" dirty="0" smtClean="0">
                <a:solidFill>
                  <a:srgbClr val="002060"/>
                </a:solidFill>
                <a:ea typeface="標楷體" pitchFamily="65" charset="-120"/>
              </a:rPr>
              <a:t>事  務  組</a:t>
            </a:r>
            <a:r>
              <a:rPr lang="en-US" altLang="zh-TW" sz="3600" b="1" u="sng" dirty="0" smtClean="0">
                <a:solidFill>
                  <a:srgbClr val="002060"/>
                </a:solidFill>
                <a:ea typeface="標楷體" pitchFamily="65" charset="-120"/>
              </a:rPr>
              <a:t/>
            </a:r>
            <a:br>
              <a:rPr lang="en-US" altLang="zh-TW" sz="3600" b="1" u="sng" dirty="0" smtClean="0">
                <a:solidFill>
                  <a:srgbClr val="002060"/>
                </a:solidFill>
                <a:ea typeface="標楷體" pitchFamily="65" charset="-120"/>
              </a:rPr>
            </a:br>
            <a:r>
              <a:rPr lang="en-US" altLang="zh-TW" sz="3600" b="1" dirty="0" smtClean="0">
                <a:solidFill>
                  <a:srgbClr val="002060"/>
                </a:solidFill>
                <a:ea typeface="標楷體" pitchFamily="65" charset="-120"/>
              </a:rPr>
              <a:t>                                        </a:t>
            </a:r>
            <a:br>
              <a:rPr lang="en-US" altLang="zh-TW" sz="3600" b="1" dirty="0" smtClean="0">
                <a:solidFill>
                  <a:srgbClr val="002060"/>
                </a:solidFill>
                <a:ea typeface="標楷體" pitchFamily="65" charset="-120"/>
              </a:rPr>
            </a:br>
            <a:r>
              <a:rPr lang="en-US" altLang="zh-TW" sz="3600" dirty="0" smtClean="0">
                <a:solidFill>
                  <a:srgbClr val="002060"/>
                </a:solidFill>
                <a:ea typeface="標楷體" pitchFamily="65" charset="-120"/>
              </a:rPr>
              <a:t>                                          </a:t>
            </a:r>
            <a:r>
              <a:rPr lang="zh-TW" altLang="en-US" sz="3600" b="1" u="sng" dirty="0" smtClean="0">
                <a:solidFill>
                  <a:srgbClr val="002060"/>
                </a:solidFill>
                <a:ea typeface="標楷體" pitchFamily="65" charset="-120"/>
              </a:rPr>
              <a:t>黃 麗 庭  組長</a:t>
            </a:r>
            <a:r>
              <a:rPr lang="en-US" altLang="zh-TW" sz="3100" b="1" u="sng" dirty="0" smtClean="0">
                <a:solidFill>
                  <a:srgbClr val="002060"/>
                </a:solidFill>
                <a:ea typeface="標楷體" pitchFamily="65" charset="-120"/>
              </a:rPr>
              <a:t/>
            </a:r>
            <a:br>
              <a:rPr lang="en-US" altLang="zh-TW" sz="3100" b="1" u="sng" dirty="0" smtClean="0">
                <a:solidFill>
                  <a:srgbClr val="002060"/>
                </a:solidFill>
                <a:ea typeface="標楷體" pitchFamily="65" charset="-120"/>
              </a:rPr>
            </a:br>
            <a:r>
              <a:rPr lang="zh-TW" altLang="en-US" sz="3100" b="1" dirty="0" smtClean="0">
                <a:solidFill>
                  <a:srgbClr val="002060"/>
                </a:solidFill>
                <a:ea typeface="標楷體" pitchFamily="65" charset="-120"/>
              </a:rPr>
              <a:t>               </a:t>
            </a:r>
            <a:r>
              <a:rPr lang="en-US" altLang="zh-TW" sz="3100" dirty="0" smtClean="0">
                <a:solidFill>
                  <a:srgbClr val="002060"/>
                </a:solidFill>
                <a:ea typeface="標楷體" pitchFamily="65" charset="-120"/>
              </a:rPr>
              <a:t/>
            </a:r>
            <a:br>
              <a:rPr lang="en-US" altLang="zh-TW" sz="3100" dirty="0" smtClean="0">
                <a:solidFill>
                  <a:srgbClr val="002060"/>
                </a:solidFill>
                <a:ea typeface="標楷體" pitchFamily="65" charset="-120"/>
              </a:rPr>
            </a:br>
            <a:r>
              <a:rPr lang="en-US" altLang="zh-TW" sz="3100" dirty="0" smtClean="0">
                <a:solidFill>
                  <a:srgbClr val="002060"/>
                </a:solidFill>
                <a:ea typeface="標楷體" pitchFamily="65" charset="-120"/>
              </a:rPr>
              <a:t>                                                 </a:t>
            </a:r>
            <a:r>
              <a:rPr lang="zh-TW" altLang="en-US" sz="3600" b="1" u="sng" dirty="0" smtClean="0">
                <a:solidFill>
                  <a:srgbClr val="002060"/>
                </a:solidFill>
                <a:ea typeface="標楷體" pitchFamily="65" charset="-120"/>
              </a:rPr>
              <a:t>分機</a:t>
            </a:r>
            <a:r>
              <a:rPr lang="en-US" altLang="zh-TW" sz="3600" b="1" u="sng" dirty="0" smtClean="0">
                <a:solidFill>
                  <a:srgbClr val="002060"/>
                </a:solidFill>
                <a:ea typeface="標楷體" pitchFamily="65" charset="-120"/>
              </a:rPr>
              <a:t>:5100</a:t>
            </a:r>
            <a:r>
              <a:rPr lang="en-US" altLang="zh-TW" sz="3100" b="1" u="sng" dirty="0" smtClean="0">
                <a:solidFill>
                  <a:srgbClr val="002060"/>
                </a:solidFill>
                <a:ea typeface="標楷體" pitchFamily="65" charset="-120"/>
              </a:rPr>
              <a:t/>
            </a:r>
            <a:br>
              <a:rPr lang="en-US" altLang="zh-TW" sz="3100" b="1" u="sng" dirty="0" smtClean="0">
                <a:solidFill>
                  <a:srgbClr val="002060"/>
                </a:solidFill>
                <a:ea typeface="標楷體" pitchFamily="65" charset="-120"/>
              </a:rPr>
            </a:br>
            <a:r>
              <a:rPr lang="en-US" altLang="zh-TW" sz="3100" b="1" u="sng" dirty="0" smtClean="0">
                <a:solidFill>
                  <a:srgbClr val="002060"/>
                </a:solidFill>
                <a:ea typeface="標楷體" pitchFamily="65" charset="-120"/>
              </a:rPr>
              <a:t/>
            </a:r>
            <a:br>
              <a:rPr lang="en-US" altLang="zh-TW" sz="3100" b="1" u="sng" dirty="0" smtClean="0">
                <a:solidFill>
                  <a:srgbClr val="002060"/>
                </a:solidFill>
                <a:ea typeface="標楷體" pitchFamily="65" charset="-120"/>
              </a:rPr>
            </a:br>
            <a:r>
              <a:rPr lang="en-US" altLang="zh-TW" sz="3100" b="1" dirty="0" smtClean="0">
                <a:solidFill>
                  <a:srgbClr val="00206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                            </a:t>
            </a:r>
            <a:r>
              <a:rPr lang="en-US" altLang="zh-TW" sz="3200" u="sng" dirty="0" smtClean="0">
                <a:solidFill>
                  <a:schemeClr val="accent1">
                    <a:lumMod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t5280@mail.cgu.edu.tw </a:t>
            </a:r>
            <a:r>
              <a:rPr lang="en-US" altLang="zh-TW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           </a:t>
            </a:r>
            <a:endParaRPr lang="zh-TW" altLang="en-US" sz="3100" b="1" u="sng" dirty="0" smtClean="0">
              <a:solidFill>
                <a:srgbClr val="002060"/>
              </a:solidFill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1B12-18CC-425D-8234-D1EA68875A85}" type="slidenum">
              <a:rPr lang="en-US" altLang="zh-TW" smtClean="0"/>
              <a:pPr/>
              <a:t>0</a:t>
            </a:fld>
            <a:endParaRPr lang="en-US" altLang="zh-TW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3888432" cy="576064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algn="l" eaLnBrk="1" hangingPunct="1"/>
            <a:r>
              <a:rPr lang="zh-TW" altLang="en-US" sz="3200" b="1" dirty="0" smtClean="0">
                <a:solidFill>
                  <a:srgbClr val="002060"/>
                </a:solidFill>
                <a:ea typeface="標楷體" pitchFamily="65" charset="-120"/>
              </a:rPr>
              <a:t>長庚大學校園平面圖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8CF370-5A88-461A-B72C-B28D1F4B8017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9220" name="AutoShape 6" descr="CID:%7bBF156F94-A133-4823-B0FC-D1E60DEFD1C1%7d/org-bmp(1000801).bmp"/>
          <p:cNvSpPr>
            <a:spLocks noChangeAspect="1" noChangeArrowheads="1"/>
          </p:cNvSpPr>
          <p:nvPr/>
        </p:nvSpPr>
        <p:spPr bwMode="auto">
          <a:xfrm>
            <a:off x="4572000" y="-593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6" name="圖片 5" descr="C:\Documents and Settings\d000000092\Local Settings\Temporary Internet Files\Content.IE5\ZQCZ75G5\MC900084798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005064"/>
            <a:ext cx="6480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G:\104.07.我的文件\My Pictures\map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8784976" cy="6093296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904875"/>
            <a:ext cx="8467725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-396552" y="188640"/>
            <a:ext cx="144016" cy="144016"/>
          </a:xfrm>
        </p:spPr>
        <p:txBody>
          <a:bodyPr>
            <a:normAutofit fontScale="90000"/>
          </a:bodyPr>
          <a:lstStyle/>
          <a:p>
            <a:pPr algn="l" eaLnBrk="1" hangingPunct="1"/>
            <a:endParaRPr lang="zh-TW" altLang="en-US" sz="3200" b="1" dirty="0" smtClean="0">
              <a:solidFill>
                <a:srgbClr val="002060"/>
              </a:solidFill>
              <a:ea typeface="標楷體" pitchFamily="65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8CF370-5A88-461A-B72C-B28D1F4B8017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9220" name="AutoShape 6" descr="CID:%7bBF156F94-A133-4823-B0FC-D1E60DEFD1C1%7d/org-bmp(1000801).bmp"/>
          <p:cNvSpPr>
            <a:spLocks noChangeAspect="1" noChangeArrowheads="1"/>
          </p:cNvSpPr>
          <p:nvPr/>
        </p:nvSpPr>
        <p:spPr bwMode="auto">
          <a:xfrm>
            <a:off x="4572000" y="-593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69850"/>
            <a:ext cx="8531993" cy="67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投影片編號版面配置區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3BBE-7840-4BEC-A6CD-4517F00B49B6}" type="slidenum">
              <a:rPr lang="en-US" altLang="zh-TW" smtClean="0"/>
              <a:pPr/>
              <a:t>11</a:t>
            </a:fld>
            <a:endParaRPr lang="en-US" altLang="zh-TW"/>
          </a:p>
        </p:txBody>
      </p:sp>
      <p:sp>
        <p:nvSpPr>
          <p:cNvPr id="18434" name="標題 1"/>
          <p:cNvSpPr>
            <a:spLocks noGrp="1"/>
          </p:cNvSpPr>
          <p:nvPr>
            <p:ph type="title" idx="4294967295"/>
          </p:nvPr>
        </p:nvSpPr>
        <p:spPr>
          <a:xfrm>
            <a:off x="769938" y="188913"/>
            <a:ext cx="8374062" cy="640843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zh-TW" altLang="en-US" sz="4000" b="1" u="sng" dirty="0" smtClean="0">
                <a:solidFill>
                  <a:schemeClr val="accent2">
                    <a:lumMod val="75000"/>
                  </a:schemeClr>
                </a:solidFill>
                <a:ea typeface="標楷體" pitchFamily="65" charset="-120"/>
              </a:rPr>
              <a:t>   </a:t>
            </a:r>
            <a:r>
              <a:rPr lang="zh-TW" altLang="en-US" sz="4000" b="1" u="sng" dirty="0" smtClean="0">
                <a:solidFill>
                  <a:srgbClr val="0000FF"/>
                </a:solidFill>
                <a:ea typeface="標楷體" pitchFamily="65" charset="-120"/>
              </a:rPr>
              <a:t>總 務 處 </a:t>
            </a:r>
            <a:r>
              <a:rPr lang="en-US" altLang="zh-TW" sz="4000" b="1" dirty="0" smtClean="0">
                <a:solidFill>
                  <a:srgbClr val="0000FF"/>
                </a:solidFill>
                <a:ea typeface="標楷體" pitchFamily="65" charset="-120"/>
              </a:rPr>
              <a:t>            </a:t>
            </a:r>
            <a:r>
              <a:rPr lang="en-US" altLang="zh-TW" sz="4000" b="1" dirty="0" smtClean="0">
                <a:solidFill>
                  <a:schemeClr val="accent2">
                    <a:lumMod val="75000"/>
                  </a:schemeClr>
                </a:solidFill>
                <a:ea typeface="標楷體" pitchFamily="65" charset="-120"/>
              </a:rPr>
              <a:t/>
            </a:r>
            <a:br>
              <a:rPr lang="en-US" altLang="zh-TW" sz="4000" b="1" dirty="0" smtClean="0">
                <a:solidFill>
                  <a:schemeClr val="accent2">
                    <a:lumMod val="75000"/>
                  </a:schemeClr>
                </a:solidFill>
                <a:ea typeface="標楷體" pitchFamily="65" charset="-120"/>
              </a:rPr>
            </a:br>
            <a:r>
              <a:rPr lang="en-US" altLang="zh-TW" sz="4000" b="1" dirty="0" smtClean="0">
                <a:solidFill>
                  <a:schemeClr val="accent2">
                    <a:lumMod val="75000"/>
                  </a:schemeClr>
                </a:solidFill>
                <a:ea typeface="標楷體" pitchFamily="65" charset="-120"/>
              </a:rPr>
              <a:t>       </a:t>
            </a:r>
            <a:r>
              <a:rPr lang="zh-TW" altLang="en-US" sz="4000" b="1" u="sng" dirty="0" smtClean="0">
                <a:solidFill>
                  <a:srgbClr val="0000FF"/>
                </a:solidFill>
                <a:ea typeface="標楷體" pitchFamily="65" charset="-120"/>
              </a:rPr>
              <a:t>服務項目介紹</a:t>
            </a:r>
            <a:r>
              <a:rPr lang="en-US" altLang="zh-TW" sz="4000" b="1" u="sng" dirty="0" smtClean="0">
                <a:solidFill>
                  <a:schemeClr val="accent2">
                    <a:lumMod val="75000"/>
                  </a:schemeClr>
                </a:solidFill>
                <a:ea typeface="標楷體" pitchFamily="65" charset="-120"/>
              </a:rPr>
              <a:t/>
            </a:r>
            <a:br>
              <a:rPr lang="en-US" altLang="zh-TW" sz="4000" b="1" u="sng" dirty="0" smtClean="0">
                <a:solidFill>
                  <a:schemeClr val="accent2">
                    <a:lumMod val="75000"/>
                  </a:schemeClr>
                </a:solidFill>
                <a:ea typeface="標楷體" pitchFamily="65" charset="-120"/>
              </a:rPr>
            </a:br>
            <a:r>
              <a:rPr lang="en-US" altLang="zh-TW" sz="4000" b="1" u="sng" dirty="0" smtClean="0">
                <a:solidFill>
                  <a:schemeClr val="accent2">
                    <a:lumMod val="75000"/>
                  </a:schemeClr>
                </a:solidFill>
                <a:ea typeface="標楷體" pitchFamily="65" charset="-120"/>
              </a:rPr>
              <a:t/>
            </a:r>
            <a:br>
              <a:rPr lang="en-US" altLang="zh-TW" sz="4000" b="1" u="sng" dirty="0" smtClean="0">
                <a:solidFill>
                  <a:schemeClr val="accent2">
                    <a:lumMod val="75000"/>
                  </a:schemeClr>
                </a:solidFill>
                <a:ea typeface="標楷體" pitchFamily="65" charset="-120"/>
              </a:rPr>
            </a:br>
            <a:r>
              <a:rPr lang="en-US" altLang="zh-TW" sz="4800" b="1" u="sng" dirty="0" smtClean="0">
                <a:solidFill>
                  <a:schemeClr val="accent2">
                    <a:lumMod val="75000"/>
                  </a:schemeClr>
                </a:solidFill>
                <a:ea typeface="標楷體" pitchFamily="65" charset="-120"/>
              </a:rPr>
              <a:t/>
            </a:r>
            <a:br>
              <a:rPr lang="en-US" altLang="zh-TW" sz="4800" b="1" u="sng" dirty="0" smtClean="0">
                <a:solidFill>
                  <a:schemeClr val="accent2">
                    <a:lumMod val="75000"/>
                  </a:schemeClr>
                </a:solidFill>
                <a:ea typeface="標楷體" pitchFamily="65" charset="-120"/>
              </a:rPr>
            </a:br>
            <a:r>
              <a:rPr lang="en-US" altLang="zh-TW" sz="4800" b="1" u="sng" dirty="0" smtClean="0">
                <a:solidFill>
                  <a:schemeClr val="accent2">
                    <a:lumMod val="75000"/>
                  </a:schemeClr>
                </a:solidFill>
                <a:ea typeface="標楷體" pitchFamily="65" charset="-120"/>
              </a:rPr>
              <a:t/>
            </a:r>
            <a:br>
              <a:rPr lang="en-US" altLang="zh-TW" sz="4800" b="1" u="sng" dirty="0" smtClean="0">
                <a:solidFill>
                  <a:schemeClr val="accent2">
                    <a:lumMod val="75000"/>
                  </a:schemeClr>
                </a:solidFill>
                <a:ea typeface="標楷體" pitchFamily="65" charset="-120"/>
              </a:rPr>
            </a:br>
            <a:r>
              <a:rPr lang="en-US" altLang="zh-TW" sz="4800" b="1" u="sng" dirty="0" smtClean="0">
                <a:solidFill>
                  <a:schemeClr val="accent2">
                    <a:lumMod val="75000"/>
                  </a:schemeClr>
                </a:solidFill>
                <a:ea typeface="標楷體" pitchFamily="65" charset="-120"/>
              </a:rPr>
              <a:t/>
            </a:r>
            <a:br>
              <a:rPr lang="en-US" altLang="zh-TW" sz="4800" b="1" u="sng" dirty="0" smtClean="0">
                <a:solidFill>
                  <a:schemeClr val="accent2">
                    <a:lumMod val="75000"/>
                  </a:schemeClr>
                </a:solidFill>
                <a:ea typeface="標楷體" pitchFamily="65" charset="-120"/>
              </a:rPr>
            </a:br>
            <a:r>
              <a:rPr lang="en-US" altLang="zh-TW" sz="4800" b="1" u="sng" dirty="0" smtClean="0">
                <a:solidFill>
                  <a:schemeClr val="accent2">
                    <a:lumMod val="75000"/>
                  </a:schemeClr>
                </a:solidFill>
                <a:ea typeface="標楷體" pitchFamily="65" charset="-120"/>
              </a:rPr>
              <a:t/>
            </a:r>
            <a:br>
              <a:rPr lang="en-US" altLang="zh-TW" sz="4800" b="1" u="sng" dirty="0" smtClean="0">
                <a:solidFill>
                  <a:schemeClr val="accent2">
                    <a:lumMod val="75000"/>
                  </a:schemeClr>
                </a:solidFill>
                <a:ea typeface="標楷體" pitchFamily="65" charset="-120"/>
              </a:rPr>
            </a:br>
            <a:r>
              <a:rPr lang="en-US" altLang="zh-TW" sz="4800" b="1" u="sng" dirty="0" smtClean="0">
                <a:solidFill>
                  <a:schemeClr val="accent2">
                    <a:lumMod val="75000"/>
                  </a:schemeClr>
                </a:solidFill>
                <a:ea typeface="標楷體" pitchFamily="65" charset="-120"/>
              </a:rPr>
              <a:t/>
            </a:r>
            <a:br>
              <a:rPr lang="en-US" altLang="zh-TW" sz="4800" b="1" u="sng" dirty="0" smtClean="0">
                <a:solidFill>
                  <a:schemeClr val="accent2">
                    <a:lumMod val="75000"/>
                  </a:schemeClr>
                </a:solidFill>
                <a:ea typeface="標楷體" pitchFamily="65" charset="-120"/>
              </a:rPr>
            </a:br>
            <a:endParaRPr lang="zh-TW" altLang="en-US" sz="4800" b="1" u="sng" dirty="0" smtClean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綠色金錢符號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645024"/>
            <a:ext cx="98640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 descr="吹哨指揮交通的警察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92696"/>
            <a:ext cx="1324744" cy="15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C:\Documents and Settings\d000000092\Local Settings\Temporary Internet Files\Content.IE5\K9S1UFCV\MP900432879[1]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276872"/>
            <a:ext cx="10033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 descr="C:\Documents and Settings\d000000092\Local Settings\Temporary Internet Files\Content.IE5\WDSLUV0P\MP900439292[1]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933056"/>
            <a:ext cx="100811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7" descr="D:\My Documents\My Pictures\Microsoft 多媒體藝廊\MC900290392[1].WM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2276872"/>
            <a:ext cx="1296144" cy="72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圖片 8" descr="D:\My Documents\My Pictures\Microsoft 多媒體藝廊\MC900229049[1].WM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1412776"/>
            <a:ext cx="76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圖片 9" descr="C:\Program Files\Microsoft Office\MEDIA\CAGCAT10\j0251871.wm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3068960"/>
            <a:ext cx="986630" cy="62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圖片 10" descr="C:\Program Files\Microsoft Office\MEDIA\CAGCAT10\j0183328.wmf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1960" y="3284984"/>
            <a:ext cx="112649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圖片 11" descr="C:\Program Files\Microsoft Office\MEDIA\CAGCAT10\j0195384.wmf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3608" y="2348880"/>
            <a:ext cx="1065530" cy="92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12" descr="C:\Program Files\Microsoft Office\MEDIA\CAGCAT10\j0293236.wmf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32040" y="260648"/>
            <a:ext cx="158417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圖片 13" descr="C:\Documents and Settings\d000000092\Local Settings\Temporary Internet Files\Content.IE5\01GTERGH\MM900288909[1].gif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04248" y="2348880"/>
            <a:ext cx="78232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圖片 14" descr="C:\Documents and Settings\d000000092\Local Settings\Temporary Internet Files\Content.IE5\OPS74NW3\MC900417024[1].WMF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59832" y="5013176"/>
            <a:ext cx="11521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圖片 15" descr="C:\Documents and Settings\d000000092\Local Settings\Temporary Internet Files\Content.IE5\K9S1UFCV\MC900090344[1].WMF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72200" y="3573016"/>
            <a:ext cx="122413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圖片 16" descr="水果切面照 - 下載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71800" y="3068960"/>
            <a:ext cx="122413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圖片 17" descr="http://officeimg.vo.msecnd.net/en-us/images/MB900383002.jpg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7584" y="3356992"/>
            <a:ext cx="1130424" cy="141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圖片 18" descr="葉子上的小水滴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499992" y="4365104"/>
            <a:ext cx="105841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圖片 20" descr="http://officeimg.vo.msecnd.net/en-us/images/MB900382973.jpg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63688" y="4869160"/>
            <a:ext cx="122413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圖片 21" descr="多株幸運草設計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283968" y="5229200"/>
            <a:ext cx="1346448" cy="105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圖片 22" descr="C:\Program Files\Microsoft Office\MEDIA\CAGCAT10\j0205462.wmf"/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308304" y="4941168"/>
            <a:ext cx="115212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圖片 23" descr="C:\Program Files\Microsoft Office\MEDIA\CAGCAT10\j0199727.wmf"/>
          <p:cNvPicPr/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67544" y="5013176"/>
            <a:ext cx="94881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圖片 24" descr="C:\Program Files\Microsoft Office\MEDIA\CAGCAT10\j0149481.wmf"/>
          <p:cNvPicPr/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524328" y="2924944"/>
            <a:ext cx="136815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圖片 25" descr="C:\Documents and Settings\d000000092\Local Settings\Temporary Internet Files\Content.IE5\OPS74NW3\MP900448582[1].jpg"/>
          <p:cNvPicPr/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940152" y="4797152"/>
            <a:ext cx="101194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內容版面配置區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229600" cy="568863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zh-TW" altLang="en-US" sz="2400" dirty="0" smtClean="0">
                <a:solidFill>
                  <a:srgbClr val="0000FF"/>
                </a:solidFill>
              </a:rPr>
              <a:t>●</a:t>
            </a:r>
            <a:r>
              <a:rPr lang="zh-TW" altLang="en-US" sz="26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汽機車停車證申辦作業</a:t>
            </a:r>
            <a:endParaRPr lang="en-US" altLang="zh-TW" sz="2600" b="1" u="sng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en-US" sz="2400" b="1" dirty="0" smtClean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en-US" altLang="zh-TW" sz="2400" b="1" u="sng" dirty="0" smtClean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服務專人：曾文甫先生 </a:t>
            </a:r>
            <a:r>
              <a:rPr lang="en-US" altLang="zh-TW" sz="2400" b="1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5035</a:t>
            </a:r>
            <a:r>
              <a:rPr lang="en-US" altLang="zh-TW" sz="2400" b="1" u="sng" dirty="0" smtClean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作業期間：依請購進度約每年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月上旬，依公告通知辦理。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一人一車證 </a:t>
            </a:r>
            <a:r>
              <a:rPr lang="en-US" altLang="zh-TW" sz="2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汽、機車請擇一辦理</a:t>
            </a:r>
            <a:r>
              <a:rPr lang="en-US" altLang="zh-TW" sz="2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停車費以學年度計收：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endParaRPr lang="en-US" altLang="zh-TW" sz="22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endParaRPr lang="en-US" altLang="zh-TW" sz="22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endParaRPr lang="en-US" altLang="zh-TW" sz="22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endParaRPr lang="en-US" altLang="zh-TW" sz="22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endParaRPr lang="en-US" altLang="zh-TW" sz="22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endParaRPr lang="en-US" altLang="zh-TW" sz="2400" dirty="0" smtClean="0"/>
          </a:p>
          <a:p>
            <a:pPr eaLnBrk="1" hangingPunct="1">
              <a:buFont typeface="Arial" charset="0"/>
              <a:buNone/>
            </a:pPr>
            <a:r>
              <a:rPr lang="en-US" altLang="zh-TW" sz="2000" b="1" dirty="0" smtClean="0"/>
              <a:t>            </a:t>
            </a:r>
            <a:endParaRPr lang="zh-TW" altLang="en-US" sz="2400" dirty="0" smtClean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2347C4-FA64-484F-9746-B7929297AAD1}" type="slidenum">
              <a:rPr lang="en-US" altLang="zh-TW" smtClean="0"/>
              <a:pPr/>
              <a:t>12</a:t>
            </a:fld>
            <a:endParaRPr lang="en-US" altLang="zh-TW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39552" y="2564904"/>
          <a:ext cx="8208913" cy="374441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0169"/>
                <a:gridCol w="3057878"/>
                <a:gridCol w="1426621"/>
                <a:gridCol w="2204245"/>
              </a:tblGrid>
              <a:tr h="668647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種 類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停車區</a:t>
                      </a:r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	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收費</a:t>
                      </a:r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學年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說明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</a:tr>
              <a:tr h="780089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機車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機車停車場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200</a:t>
                      </a: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元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altLang="zh-TW" b="1" dirty="0" smtClean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收費標準如有異動</a:t>
                      </a:r>
                      <a:endParaRPr lang="en-US" altLang="zh-TW" b="1" dirty="0" smtClean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依核准後</a:t>
                      </a:r>
                      <a:endParaRPr lang="en-US" altLang="zh-TW" b="1" dirty="0" smtClean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金額辦理</a:t>
                      </a:r>
                      <a:endParaRPr lang="en-US" altLang="zh-TW" b="1" dirty="0" smtClean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endParaRPr lang="zh-TW" altLang="en-US" b="1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573920">
                <a:tc rowSpan="4">
                  <a:txBody>
                    <a:bodyPr/>
                    <a:lstStyle/>
                    <a:p>
                      <a:pPr algn="ctr"/>
                      <a:endParaRPr lang="en-US" altLang="zh-TW" b="1" dirty="0" smtClean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endParaRPr lang="en-US" altLang="zh-TW" b="1" dirty="0" smtClean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汽車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室外平面車位區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500</a:t>
                      </a: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元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73920"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蘊德樓室內車位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altLang="zh-TW" b="1" dirty="0" smtClean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700</a:t>
                      </a: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元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73920"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二醫大樓室內車位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73920"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管理大樓</a:t>
                      </a:r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B2</a:t>
                      </a: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B3</a:t>
                      </a: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車位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圖片 4" descr="D:\My Documents\My Pictures\Microsoft 多媒體藝廊\MC900290392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6632"/>
            <a:ext cx="194421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C:\Program Files\Microsoft Office\MEDIA\CAGCAT10\j0251871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772816"/>
            <a:ext cx="151216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內容版面配置區 2"/>
          <p:cNvSpPr>
            <a:spLocks noGrp="1"/>
          </p:cNvSpPr>
          <p:nvPr>
            <p:ph sz="quarter" idx="1"/>
          </p:nvPr>
        </p:nvSpPr>
        <p:spPr>
          <a:xfrm>
            <a:off x="395536" y="188640"/>
            <a:ext cx="8229600" cy="6336704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en-US" altLang="zh-TW" dirty="0" smtClean="0"/>
              <a:t>	</a:t>
            </a:r>
            <a:r>
              <a:rPr lang="en-US" altLang="zh-TW" sz="2200" b="1" dirty="0" smtClean="0">
                <a:latin typeface="標楷體" pitchFamily="65" charset="-120"/>
                <a:ea typeface="標楷體" pitchFamily="65" charset="-120"/>
              </a:rPr>
              <a:t>	4.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停車證禁止偽照、冒用、轉用及代人申請。</a:t>
            </a:r>
            <a:endParaRPr lang="en-US" altLang="zh-TW" sz="22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z="2200" b="1" dirty="0" smtClean="0">
                <a:latin typeface="標楷體" pitchFamily="65" charset="-120"/>
                <a:ea typeface="標楷體" pitchFamily="65" charset="-120"/>
              </a:rPr>
              <a:t>		5.</a:t>
            </a:r>
            <a:r>
              <a:rPr lang="zh-TW" altLang="en-US" sz="2200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人員離職，停車證應繳回及撤銷使用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2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z="2200" b="1" dirty="0" smtClean="0">
                <a:latin typeface="標楷體" pitchFamily="65" charset="-120"/>
                <a:ea typeface="標楷體" pitchFamily="65" charset="-120"/>
              </a:rPr>
              <a:t>		6.</a:t>
            </a:r>
            <a:r>
              <a:rPr lang="zh-TW" altLang="en-US" sz="2200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停車證應妥善保管，並依指定位置放置或固定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22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z="2200" b="1" dirty="0" smtClean="0"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以利警衛辨識放行，避免無證違規上鎖繳費之困擾。</a:t>
            </a:r>
            <a:endParaRPr lang="en-US" altLang="zh-TW" sz="22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z="2200" b="1" dirty="0" smtClean="0">
                <a:latin typeface="標楷體" pitchFamily="65" charset="-120"/>
                <a:ea typeface="標楷體" pitchFamily="65" charset="-120"/>
              </a:rPr>
              <a:t>		7.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停車證應放置：</a:t>
            </a:r>
            <a:endParaRPr lang="en-US" altLang="zh-TW" sz="22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z="2200" b="1" dirty="0" smtClean="0">
                <a:latin typeface="標楷體" pitchFamily="65" charset="-120"/>
                <a:ea typeface="標楷體" pitchFamily="65" charset="-120"/>
              </a:rPr>
              <a:t>              </a:t>
            </a:r>
            <a:r>
              <a:rPr lang="zh-TW" altLang="en-US" sz="2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機車</a:t>
            </a:r>
            <a:r>
              <a:rPr lang="en-US" altLang="zh-TW" sz="2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sz="2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應確實鎖在車牌上。</a:t>
            </a:r>
            <a:endParaRPr lang="en-US" altLang="zh-TW" sz="22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z="2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            </a:t>
            </a:r>
            <a:r>
              <a:rPr lang="zh-TW" altLang="en-US" sz="2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汽車</a:t>
            </a:r>
            <a:r>
              <a:rPr lang="en-US" altLang="zh-TW" sz="2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sz="2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應放置駕駛座前方左側玻璃明顯處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2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200" b="1" dirty="0" smtClean="0">
                <a:latin typeface="標楷體" pitchFamily="65" charset="-120"/>
                <a:ea typeface="標楷體" pitchFamily="65" charset="-120"/>
              </a:rPr>
              <a:t>	  </a:t>
            </a:r>
            <a:r>
              <a:rPr lang="en-US" altLang="zh-TW" sz="2200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※8</a:t>
            </a:r>
            <a:r>
              <a:rPr lang="zh-TW" altLang="en-US" sz="2200" b="1" u="sng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車輛臨時故障或其他因素需換車入校</a:t>
            </a:r>
            <a:r>
              <a:rPr lang="zh-TW" altLang="en-US" sz="2200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200" b="1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z="2200" b="1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200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請將原車停車證取下，於當天或事先填寫</a:t>
            </a:r>
            <a:r>
              <a:rPr lang="en-US" altLang="zh-TW" sz="2200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200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長庚大學換</a:t>
            </a:r>
            <a:endParaRPr lang="en-US" altLang="zh-TW" sz="2200" b="1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en-US" sz="2200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         車入校臨時識別單</a:t>
            </a:r>
            <a:r>
              <a:rPr lang="en-US" altLang="zh-TW" sz="2200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200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送達警衛室備查及放行、免收停車</a:t>
            </a:r>
            <a:endParaRPr lang="en-US" altLang="zh-TW" sz="2200" b="1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z="2200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zh-TW" altLang="en-US" sz="2200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清潔費。</a:t>
            </a:r>
            <a:endParaRPr lang="en-US" altLang="zh-TW" sz="2200" b="1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z="2200" b="1" dirty="0" smtClean="0">
                <a:latin typeface="標楷體" pitchFamily="65" charset="-120"/>
                <a:ea typeface="標楷體" pitchFamily="65" charset="-120"/>
              </a:rPr>
              <a:t>	    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200" b="1" dirty="0" smtClean="0">
                <a:latin typeface="標楷體" pitchFamily="65" charset="-120"/>
                <a:ea typeface="標楷體" pitchFamily="65" charset="-120"/>
              </a:rPr>
              <a:t>9.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停車證遺失，應填切結書及繳費後補發。</a:t>
            </a:r>
            <a:endParaRPr lang="en-US" altLang="zh-TW" sz="22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z="2200" b="1" dirty="0" smtClean="0">
                <a:latin typeface="標楷體" pitchFamily="65" charset="-120"/>
                <a:ea typeface="標楷體" pitchFamily="65" charset="-120"/>
              </a:rPr>
              <a:t>	   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200" b="1" dirty="0" smtClean="0">
                <a:latin typeface="標楷體" pitchFamily="65" charset="-120"/>
                <a:ea typeface="標楷體" pitchFamily="65" charset="-120"/>
              </a:rPr>
              <a:t>10.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車輛進入校區，應依規定行駛及停放。</a:t>
            </a:r>
            <a:endParaRPr lang="en-US" altLang="zh-TW" sz="22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z="2200" b="1" dirty="0" smtClean="0"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200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校園行車限速</a:t>
            </a:r>
            <a:r>
              <a:rPr lang="en-US" altLang="zh-TW" sz="2200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sz="2200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公里。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2347C4-FA64-484F-9746-B7929297AAD1}" type="slidenum">
              <a:rPr lang="en-US" altLang="zh-TW" smtClean="0"/>
              <a:pPr/>
              <a:t>13</a:t>
            </a:fld>
            <a:endParaRPr lang="en-US" altLang="zh-TW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15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內容版面配置區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435975" cy="6264696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zh-TW" sz="2200" b="1" dirty="0" smtClean="0">
                <a:latin typeface="標楷體" pitchFamily="65" charset="-120"/>
                <a:ea typeface="標楷體" pitchFamily="65" charset="-120"/>
              </a:rPr>
              <a:t>		11.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因執行公務或特殊因素呈准外，</a:t>
            </a:r>
            <a:r>
              <a:rPr lang="zh-TW" altLang="en-US" sz="2200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機車及腳踏車禁止進入</a:t>
            </a:r>
            <a:endParaRPr lang="en-US" altLang="zh-TW" sz="2200" b="1" u="sng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z="2200" b="1" dirty="0" smtClean="0">
                <a:latin typeface="標楷體" pitchFamily="65" charset="-120"/>
                <a:ea typeface="標楷體" pitchFamily="65" charset="-120"/>
              </a:rPr>
              <a:t>		   </a:t>
            </a:r>
            <a:r>
              <a:rPr lang="zh-TW" altLang="en-US" sz="2200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校園內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，違者取諦及罰款辦理。如不聽勸阻或強行進入</a:t>
            </a:r>
            <a:r>
              <a:rPr lang="en-US" altLang="zh-TW" sz="2200" b="1" dirty="0" smtClean="0">
                <a:latin typeface="標楷體" pitchFamily="65" charset="-120"/>
                <a:ea typeface="標楷體" pitchFamily="65" charset="-120"/>
              </a:rPr>
              <a:t>	   </a:t>
            </a:r>
          </a:p>
          <a:p>
            <a:pPr eaLnBrk="1" hangingPunct="1">
              <a:buFont typeface="Arial" charset="0"/>
              <a:buNone/>
            </a:pPr>
            <a:r>
              <a:rPr lang="en-US" altLang="zh-TW" sz="2200" b="1" dirty="0" smtClean="0"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者，依校規提請懲處。</a:t>
            </a:r>
            <a:endParaRPr lang="en-US" altLang="zh-TW" sz="22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200" b="1" dirty="0" smtClean="0"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因此，為了您及校園人車安全通行，凡腳踏車及有停車  </a:t>
            </a:r>
            <a:endParaRPr lang="en-US" altLang="zh-TW" sz="22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Aft>
                <a:spcPts val="1200"/>
              </a:spcAft>
              <a:buNone/>
            </a:pPr>
            <a:r>
              <a:rPr lang="en-US" altLang="zh-TW" sz="2200" b="1" dirty="0" smtClean="0"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證之機車，請配合</a:t>
            </a:r>
            <a:r>
              <a:rPr lang="zh-TW" altLang="en-US" sz="2200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停放在機車停車場內。</a:t>
            </a:r>
            <a:endParaRPr lang="en-US" altLang="zh-TW" sz="2200" b="1" u="sng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z="2200" b="1" dirty="0" smtClean="0">
                <a:latin typeface="標楷體" pitchFamily="65" charset="-120"/>
                <a:ea typeface="標楷體" pitchFamily="65" charset="-120"/>
              </a:rPr>
              <a:t>		12.</a:t>
            </a:r>
            <a:r>
              <a:rPr lang="zh-TW" altLang="en-US" sz="22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學校停車場僅供車輛停放並無保管之責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。請各位車主週</a:t>
            </a:r>
            <a:endParaRPr lang="en-US" altLang="zh-TW" sz="22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Aft>
                <a:spcPts val="1200"/>
              </a:spcAft>
              <a:buFont typeface="Arial" charset="0"/>
              <a:buNone/>
            </a:pPr>
            <a:r>
              <a:rPr lang="en-US" altLang="zh-TW" sz="2200" b="1" dirty="0" smtClean="0"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知並自行管理。</a:t>
            </a:r>
            <a:endParaRPr lang="en-US" altLang="zh-TW" sz="22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z="2200" b="1" dirty="0" smtClean="0">
                <a:latin typeface="標楷體" pitchFamily="65" charset="-120"/>
                <a:ea typeface="標楷體" pitchFamily="65" charset="-120"/>
              </a:rPr>
              <a:t>	    13.</a:t>
            </a:r>
            <a:r>
              <a:rPr lang="zh-TW" altLang="en-US" sz="2200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違規取締項目有</a:t>
            </a:r>
            <a:r>
              <a:rPr lang="zh-TW" altLang="en-US" sz="2200" b="1" u="sng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200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越區停車、無證停車、停車證與車號</a:t>
            </a:r>
            <a:endParaRPr lang="en-US" altLang="zh-TW" sz="2200" b="1" u="sng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z="2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en-US" altLang="zh-TW" sz="2200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200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不一樣、非有效年度停車證、佔用特殊車位、車格外停車</a:t>
            </a:r>
            <a:endParaRPr lang="en-US" altLang="zh-TW" sz="2200" b="1" u="sng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z="2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     </a:t>
            </a:r>
            <a:r>
              <a:rPr lang="en-US" altLang="zh-TW" sz="2200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200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及超速、逆向行駛等因素，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經取締通知繳款後憑單銷案。</a:t>
            </a:r>
            <a:endParaRPr lang="en-US" altLang="zh-TW" sz="22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         為避免上述違規事項發生及不愉快，敬請各位依規定行駛</a:t>
            </a:r>
            <a:endParaRPr lang="en-US" altLang="zh-TW" sz="22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z="2200" b="1" dirty="0" smtClean="0"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及停放車輛。</a:t>
            </a:r>
            <a:r>
              <a:rPr lang="zh-TW" altLang="en-US" sz="20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有關校區停車相關規定請參閱總務處網頁訊息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000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2347C4-FA64-484F-9746-B7929297AAD1}" type="slidenum">
              <a:rPr lang="en-US" altLang="zh-TW" smtClean="0"/>
              <a:pPr/>
              <a:t>14</a:t>
            </a:fld>
            <a:endParaRPr lang="en-US" altLang="zh-TW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5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5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260648"/>
            <a:ext cx="4824536" cy="576064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l" eaLnBrk="1" hangingPunct="1"/>
            <a:r>
              <a:rPr lang="zh-TW" altLang="en-US" b="1" dirty="0" smtClean="0">
                <a:solidFill>
                  <a:srgbClr val="C00000"/>
                </a:solidFill>
                <a:ea typeface="標楷體" pitchFamily="65" charset="-120"/>
              </a:rPr>
              <a:t>          </a:t>
            </a:r>
            <a:r>
              <a:rPr lang="zh-TW" altLang="en-US" b="1" dirty="0" smtClean="0">
                <a:solidFill>
                  <a:srgbClr val="000066"/>
                </a:solidFill>
                <a:ea typeface="標楷體" pitchFamily="65" charset="-120"/>
              </a:rPr>
              <a:t>校園停車位置圖</a:t>
            </a:r>
            <a:endParaRPr lang="zh-TW" altLang="en-US" sz="4000" b="1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560" y="1529408"/>
            <a:ext cx="8064896" cy="405983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en-US" altLang="zh-TW" sz="2800" b="1" dirty="0" smtClean="0"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zh-TW" sz="2800" b="1" dirty="0" smtClean="0"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zh-TW" sz="2800" b="1" dirty="0" smtClean="0"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zh-TW" sz="2800" b="1" dirty="0" smtClean="0"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zh-TW" sz="2800" b="1" u="sng" dirty="0" smtClean="0"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2347C4-FA64-484F-9746-B7929297AAD1}" type="slidenum">
              <a:rPr lang="en-US" altLang="zh-TW" smtClean="0"/>
              <a:pPr/>
              <a:t>15</a:t>
            </a:fld>
            <a:endParaRPr lang="en-US" altLang="zh-TW"/>
          </a:p>
        </p:txBody>
      </p:sp>
      <p:pic>
        <p:nvPicPr>
          <p:cNvPr id="6" name="圖片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8352928" cy="5699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內容版面配置區 2"/>
          <p:cNvSpPr>
            <a:spLocks noGrp="1"/>
          </p:cNvSpPr>
          <p:nvPr>
            <p:ph sz="quarter" idx="1"/>
          </p:nvPr>
        </p:nvSpPr>
        <p:spPr>
          <a:xfrm>
            <a:off x="395536" y="0"/>
            <a:ext cx="8424936" cy="6669360"/>
          </a:xfr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altLang="zh-TW" sz="2600" u="sng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zh-TW" altLang="en-US" sz="2600" u="sng" dirty="0" smtClean="0">
                <a:solidFill>
                  <a:srgbClr val="0000FF"/>
                </a:solidFill>
              </a:rPr>
              <a:t>●</a:t>
            </a:r>
            <a:r>
              <a:rPr lang="zh-TW" altLang="en-US" sz="26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會議廳室借用作業 </a:t>
            </a:r>
            <a:endParaRPr lang="en-US" altLang="zh-TW" sz="2600" b="1" u="sng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600" b="1" u="sng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600" b="1" u="sng" dirty="0" smtClean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0"/>
              </a:spcBef>
              <a:buNone/>
            </a:pPr>
            <a:r>
              <a:rPr lang="zh-TW" altLang="en-US" sz="26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 管理人員</a:t>
            </a:r>
            <a:r>
              <a:rPr lang="zh-TW" altLang="en-US" sz="2400" b="1" dirty="0" smtClean="0">
                <a:solidFill>
                  <a:schemeClr val="accent3">
                    <a:lumMod val="50000"/>
                  </a:schemeClr>
                </a:solidFill>
                <a:ea typeface="標楷體" pitchFamily="65" charset="-120"/>
              </a:rPr>
              <a:t>：</a:t>
            </a:r>
            <a:r>
              <a:rPr lang="zh-TW" altLang="en-US" b="1" u="sng" dirty="0" smtClean="0">
                <a:solidFill>
                  <a:schemeClr val="accent3">
                    <a:lumMod val="50000"/>
                  </a:schemeClr>
                </a:solidFill>
                <a:ea typeface="標楷體" pitchFamily="65" charset="-120"/>
              </a:rPr>
              <a:t>第一醫學大樓  </a:t>
            </a:r>
            <a:r>
              <a:rPr lang="en-US" altLang="zh-TW" sz="2400" b="1" u="sng" dirty="0" smtClean="0">
                <a:solidFill>
                  <a:schemeClr val="accent3">
                    <a:lumMod val="50000"/>
                  </a:schemeClr>
                </a:solidFill>
                <a:ea typeface="標楷體" pitchFamily="65" charset="-120"/>
              </a:rPr>
              <a:t>3328</a:t>
            </a:r>
            <a:r>
              <a:rPr lang="zh-TW" altLang="en-US" sz="2400" b="1" u="sng" dirty="0" smtClean="0">
                <a:solidFill>
                  <a:schemeClr val="accent3">
                    <a:lumMod val="50000"/>
                  </a:schemeClr>
                </a:solidFill>
                <a:ea typeface="標楷體" pitchFamily="65" charset="-120"/>
              </a:rPr>
              <a:t> 陸栯莘小姐</a:t>
            </a:r>
            <a:r>
              <a:rPr lang="en-US" altLang="zh-TW" sz="2400" b="1" u="sng" dirty="0" smtClean="0">
                <a:solidFill>
                  <a:schemeClr val="accent3">
                    <a:lumMod val="50000"/>
                  </a:schemeClr>
                </a:solidFill>
                <a:ea typeface="標楷體" pitchFamily="65" charset="-120"/>
              </a:rPr>
              <a:t> </a:t>
            </a:r>
            <a:r>
              <a:rPr lang="zh-TW" altLang="en-US" sz="2400" b="1" u="sng" dirty="0" smtClean="0">
                <a:solidFill>
                  <a:schemeClr val="accent3">
                    <a:lumMod val="50000"/>
                  </a:schemeClr>
                </a:solidFill>
                <a:ea typeface="標楷體" pitchFamily="65" charset="-120"/>
              </a:rPr>
              <a:t> </a:t>
            </a:r>
            <a:endParaRPr lang="en-US" altLang="zh-TW" sz="2400" b="1" u="sng" dirty="0" smtClean="0">
              <a:solidFill>
                <a:schemeClr val="accent3">
                  <a:lumMod val="50000"/>
                </a:schemeClr>
              </a:solidFill>
              <a:ea typeface="標楷體" pitchFamily="65" charset="-120"/>
            </a:endParaRPr>
          </a:p>
          <a:p>
            <a:pPr>
              <a:buNone/>
            </a:pP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ea typeface="標楷體" pitchFamily="65" charset="-120"/>
              </a:rPr>
              <a:t>                         </a:t>
            </a:r>
            <a:r>
              <a:rPr lang="zh-TW" altLang="en-US" b="1" u="sng" dirty="0" smtClean="0">
                <a:solidFill>
                  <a:schemeClr val="accent3">
                    <a:lumMod val="50000"/>
                  </a:schemeClr>
                </a:solidFill>
                <a:ea typeface="標楷體" pitchFamily="65" charset="-120"/>
              </a:rPr>
              <a:t>第二醫學大樓  </a:t>
            </a:r>
            <a:r>
              <a:rPr lang="en-US" altLang="zh-TW" sz="2400" b="1" u="sng" dirty="0" smtClean="0">
                <a:solidFill>
                  <a:schemeClr val="accent3">
                    <a:lumMod val="50000"/>
                  </a:schemeClr>
                </a:solidFill>
                <a:ea typeface="標楷體" pitchFamily="65" charset="-120"/>
              </a:rPr>
              <a:t>5234</a:t>
            </a:r>
            <a:r>
              <a:rPr lang="zh-TW" altLang="en-US" sz="2400" b="1" u="sng" dirty="0" smtClean="0">
                <a:solidFill>
                  <a:schemeClr val="accent3">
                    <a:lumMod val="50000"/>
                  </a:schemeClr>
                </a:solidFill>
                <a:ea typeface="標楷體" pitchFamily="65" charset="-120"/>
              </a:rPr>
              <a:t> 黃倢宏先生</a:t>
            </a:r>
            <a:r>
              <a:rPr lang="en-US" altLang="zh-TW" sz="2400" b="1" u="sng" dirty="0" smtClean="0">
                <a:solidFill>
                  <a:schemeClr val="accent3">
                    <a:lumMod val="50000"/>
                  </a:schemeClr>
                </a:solidFill>
                <a:ea typeface="標楷體" pitchFamily="65" charset="-120"/>
              </a:rPr>
              <a:t> </a:t>
            </a:r>
          </a:p>
          <a:p>
            <a:pPr>
              <a:buNone/>
            </a:pP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ea typeface="標楷體" pitchFamily="65" charset="-120"/>
              </a:rPr>
              <a:t>                         </a:t>
            </a:r>
            <a:r>
              <a:rPr lang="zh-TW" altLang="en-US" b="1" u="sng" dirty="0" smtClean="0">
                <a:solidFill>
                  <a:schemeClr val="accent3">
                    <a:lumMod val="50000"/>
                  </a:schemeClr>
                </a:solidFill>
                <a:ea typeface="標楷體" pitchFamily="65" charset="-120"/>
              </a:rPr>
              <a:t>工學大樓六樓</a:t>
            </a:r>
            <a:r>
              <a:rPr lang="zh-TW" altLang="en-US" sz="2400" b="1" u="sng" dirty="0" smtClean="0">
                <a:solidFill>
                  <a:schemeClr val="accent3">
                    <a:lumMod val="50000"/>
                  </a:schemeClr>
                </a:solidFill>
                <a:ea typeface="標楷體" pitchFamily="65" charset="-120"/>
              </a:rPr>
              <a:t>  </a:t>
            </a:r>
            <a:r>
              <a:rPr lang="en-US" altLang="zh-TW" sz="2400" b="1" u="sng" dirty="0" smtClean="0">
                <a:solidFill>
                  <a:schemeClr val="accent3">
                    <a:lumMod val="50000"/>
                  </a:schemeClr>
                </a:solidFill>
                <a:ea typeface="標楷體" pitchFamily="65" charset="-120"/>
              </a:rPr>
              <a:t>5035</a:t>
            </a:r>
            <a:r>
              <a:rPr lang="zh-TW" altLang="en-US" sz="2400" b="1" u="sng" dirty="0" smtClean="0">
                <a:solidFill>
                  <a:schemeClr val="accent3">
                    <a:lumMod val="50000"/>
                  </a:schemeClr>
                </a:solidFill>
                <a:ea typeface="標楷體" pitchFamily="65" charset="-120"/>
              </a:rPr>
              <a:t> 曾文甫先生</a:t>
            </a:r>
            <a:endParaRPr lang="en-US" altLang="zh-TW" sz="2400" b="1" u="sng" dirty="0" smtClean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2200" dirty="0" smtClean="0"/>
          </a:p>
          <a:p>
            <a:pPr>
              <a:buNone/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    1.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會議室依使用目的</a:t>
            </a:r>
            <a:r>
              <a:rPr lang="zh-TW" altLang="en-US" b="1" u="sng" dirty="0" smtClean="0">
                <a:latin typeface="標楷體" pitchFamily="65" charset="-120"/>
                <a:ea typeface="標楷體" pitchFamily="65" charset="-120"/>
              </a:rPr>
              <a:t>依序為：會議、教學及其他呈准者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TW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申請方式：線上預約登記</a:t>
            </a:r>
            <a:endParaRPr lang="en-US" altLang="zh-TW" b="1" u="sng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b="1" dirty="0" smtClean="0">
                <a:ea typeface="標楷體" pitchFamily="65" charset="-120"/>
              </a:rPr>
              <a:t>	</a:t>
            </a:r>
            <a:r>
              <a:rPr lang="zh-TW" altLang="en-US" b="1" dirty="0" smtClean="0">
                <a:ea typeface="標楷體" pitchFamily="65" charset="-120"/>
              </a:rPr>
              <a:t>    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收費：</a:t>
            </a:r>
            <a:endParaRPr lang="en-US" altLang="zh-TW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本校人員因校務、教學或活動需要提出申請者免費使用。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校外人士或單位或關係企業擬租用本校場地舉辦活動或</a:t>
            </a:r>
            <a:endParaRPr lang="en-US" altLang="zh-TW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Aft>
                <a:spcPts val="1200"/>
              </a:spcAft>
              <a:buFont typeface="Arial" charset="0"/>
              <a:buNone/>
            </a:pP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　      研討會</a:t>
            </a:r>
            <a:r>
              <a:rPr lang="en-US" altLang="zh-TW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..</a:t>
            </a: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等，依本校收費標準呈准後辦理。</a:t>
            </a:r>
            <a:endParaRPr lang="en-US" altLang="zh-TW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會議進行缺用之設備，請洽教具室借用及歸還。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視訊會議室借用，請書面提出需求呈主管核准後安排使用。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場地使用完畢請派專人進行復原及關閉電源以節約用電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2200" dirty="0" smtClean="0"/>
              <a:t>		</a:t>
            </a:r>
            <a:endParaRPr lang="zh-TW" altLang="en-US" sz="2600" dirty="0" smtClean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2347C4-FA64-484F-9746-B7929297AAD1}" type="slidenum">
              <a:rPr lang="en-US" altLang="zh-TW" smtClean="0"/>
              <a:pPr/>
              <a:t>16</a:t>
            </a:fld>
            <a:endParaRPr lang="en-US" altLang="zh-TW"/>
          </a:p>
        </p:txBody>
      </p:sp>
      <p:pic>
        <p:nvPicPr>
          <p:cNvPr id="4" name="圖片 3" descr="C:\Documents and Settings\d000000092\Local Settings\Temporary Internet Files\Content.IE5\K9S1UFCV\MC900090344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620688"/>
            <a:ext cx="158417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7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7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3456384" cy="993775"/>
          </a:xfrm>
        </p:spPr>
        <p:txBody>
          <a:bodyPr/>
          <a:lstStyle/>
          <a:p>
            <a:pPr algn="l" eaLnBrk="1" hangingPunct="1"/>
            <a:r>
              <a:rPr lang="zh-TW" altLang="en-US" sz="3600" b="1" dirty="0" smtClean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  <a:t> 會議室一覽表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sz="quarter" idx="1"/>
          </p:nvPr>
        </p:nvGraphicFramePr>
        <p:xfrm>
          <a:off x="467544" y="1268760"/>
          <a:ext cx="8229600" cy="4354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2736304"/>
                <a:gridCol w="1512168"/>
                <a:gridCol w="1604864"/>
              </a:tblGrid>
              <a:tr h="720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會議室名稱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地 點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座位數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管理人員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國際會議廳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第二醫學大樓 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B1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           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900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黃倢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宏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5234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會議室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)(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二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)(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三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各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100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會議室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工學院六樓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200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曾文甫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5035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會議室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二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400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簡報室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第一醫學大樓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樓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60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陸栯莘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3328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會議室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30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討論室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2347C4-FA64-484F-9746-B7929297AAD1}" type="slidenum">
              <a:rPr lang="en-US" altLang="zh-TW" smtClean="0"/>
              <a:pPr/>
              <a:t>17</a:t>
            </a:fld>
            <a:endParaRPr lang="en-US" altLang="zh-TW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39750" y="260350"/>
            <a:ext cx="8229600" cy="993775"/>
          </a:xfrm>
        </p:spPr>
        <p:txBody>
          <a:bodyPr/>
          <a:lstStyle/>
          <a:p>
            <a:pPr algn="l" eaLnBrk="1" hangingPunct="1"/>
            <a:r>
              <a:rPr lang="zh-TW" altLang="en-US" b="1" dirty="0" smtClean="0">
                <a:ea typeface="標楷體" pitchFamily="65" charset="-120"/>
              </a:rPr>
              <a:t> </a:t>
            </a:r>
            <a:r>
              <a:rPr lang="zh-TW" altLang="en-US" sz="4000" b="1" dirty="0" smtClean="0">
                <a:solidFill>
                  <a:srgbClr val="0C11E2"/>
                </a:solidFill>
                <a:ea typeface="標楷體" pitchFamily="65" charset="-120"/>
              </a:rPr>
              <a:t>各會議廳</a:t>
            </a:r>
            <a:r>
              <a:rPr lang="en-US" altLang="zh-TW" sz="4000" b="1" dirty="0" smtClean="0">
                <a:solidFill>
                  <a:srgbClr val="0C11E2"/>
                </a:solidFill>
                <a:ea typeface="標楷體" pitchFamily="65" charset="-120"/>
              </a:rPr>
              <a:t>(</a:t>
            </a:r>
            <a:r>
              <a:rPr lang="zh-TW" altLang="en-US" sz="4000" b="1" dirty="0" smtClean="0">
                <a:solidFill>
                  <a:srgbClr val="0C11E2"/>
                </a:solidFill>
                <a:ea typeface="標楷體" pitchFamily="65" charset="-120"/>
              </a:rPr>
              <a:t>室</a:t>
            </a:r>
            <a:r>
              <a:rPr lang="en-US" altLang="zh-TW" sz="4000" b="1" dirty="0" smtClean="0">
                <a:solidFill>
                  <a:srgbClr val="0C11E2"/>
                </a:solidFill>
                <a:ea typeface="標楷體" pitchFamily="65" charset="-120"/>
              </a:rPr>
              <a:t>)</a:t>
            </a:r>
            <a:r>
              <a:rPr lang="zh-TW" altLang="en-US" sz="4000" b="1" dirty="0" smtClean="0">
                <a:solidFill>
                  <a:srgbClr val="0C11E2"/>
                </a:solidFill>
                <a:ea typeface="標楷體" pitchFamily="65" charset="-120"/>
              </a:rPr>
              <a:t>剪影</a:t>
            </a:r>
          </a:p>
        </p:txBody>
      </p:sp>
      <p:pic>
        <p:nvPicPr>
          <p:cNvPr id="26627" name="Picture 8" descr="國際會議廳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3568" y="1196752"/>
            <a:ext cx="3600450" cy="2160587"/>
          </a:xfrm>
        </p:spPr>
      </p:pic>
      <p:pic>
        <p:nvPicPr>
          <p:cNvPr id="26628" name="Picture 9" descr="100人會議室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60032" y="980728"/>
            <a:ext cx="3673475" cy="1944216"/>
          </a:xfrm>
        </p:spPr>
      </p:pic>
      <p:pic>
        <p:nvPicPr>
          <p:cNvPr id="26629" name="Picture 10" descr="攻六二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96913" y="3789040"/>
            <a:ext cx="3559175" cy="2016223"/>
          </a:xfrm>
        </p:spPr>
      </p:pic>
      <p:pic>
        <p:nvPicPr>
          <p:cNvPr id="26630" name="Picture 11" descr="攻六一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892675" y="3356992"/>
            <a:ext cx="3549650" cy="2232249"/>
          </a:xfrm>
        </p:spPr>
      </p:pic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87B90-535E-41D9-9CA2-3B4134A242C1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26631" name="Text Box 12"/>
          <p:cNvSpPr txBox="1">
            <a:spLocks noChangeArrowheads="1"/>
          </p:cNvSpPr>
          <p:nvPr/>
        </p:nvSpPr>
        <p:spPr bwMode="auto">
          <a:xfrm>
            <a:off x="899592" y="3356992"/>
            <a:ext cx="3240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1800" b="1" dirty="0">
                <a:latin typeface="標楷體" pitchFamily="65" charset="-120"/>
                <a:ea typeface="標楷體" pitchFamily="65" charset="-120"/>
              </a:rPr>
              <a:t>900</a:t>
            </a:r>
            <a:r>
              <a:rPr lang="zh-TW" altLang="en-US" sz="1800" b="1" dirty="0">
                <a:latin typeface="標楷體" pitchFamily="65" charset="-120"/>
                <a:ea typeface="標楷體" pitchFamily="65" charset="-120"/>
              </a:rPr>
              <a:t>人國際會議廳</a:t>
            </a:r>
          </a:p>
        </p:txBody>
      </p:sp>
      <p:sp>
        <p:nvSpPr>
          <p:cNvPr id="26632" name="Text Box 13"/>
          <p:cNvSpPr txBox="1">
            <a:spLocks noChangeArrowheads="1"/>
          </p:cNvSpPr>
          <p:nvPr/>
        </p:nvSpPr>
        <p:spPr bwMode="auto">
          <a:xfrm>
            <a:off x="4932040" y="2924944"/>
            <a:ext cx="3671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1800" b="1" dirty="0"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1800" b="1" dirty="0">
                <a:latin typeface="標楷體" pitchFamily="65" charset="-120"/>
                <a:ea typeface="標楷體" pitchFamily="65" charset="-120"/>
              </a:rPr>
              <a:t>人會議室</a:t>
            </a:r>
          </a:p>
        </p:txBody>
      </p:sp>
      <p:sp>
        <p:nvSpPr>
          <p:cNvPr id="26633" name="Text Box 14"/>
          <p:cNvSpPr txBox="1">
            <a:spLocks noChangeArrowheads="1"/>
          </p:cNvSpPr>
          <p:nvPr/>
        </p:nvSpPr>
        <p:spPr bwMode="auto">
          <a:xfrm>
            <a:off x="1043608" y="5949280"/>
            <a:ext cx="3024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b="1" dirty="0">
                <a:latin typeface="標楷體" pitchFamily="65" charset="-120"/>
                <a:ea typeface="標楷體" pitchFamily="65" charset="-120"/>
              </a:rPr>
              <a:t>400</a:t>
            </a:r>
            <a:r>
              <a:rPr lang="zh-TW" altLang="en-US" sz="1800" b="1" dirty="0">
                <a:latin typeface="標楷體" pitchFamily="65" charset="-120"/>
                <a:ea typeface="標楷體" pitchFamily="65" charset="-120"/>
              </a:rPr>
              <a:t>人 工六</a:t>
            </a:r>
            <a:r>
              <a:rPr lang="en-US" altLang="zh-TW" sz="18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b="1" dirty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1800" b="1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800" b="1" dirty="0">
                <a:latin typeface="標楷體" pitchFamily="65" charset="-120"/>
                <a:ea typeface="標楷體" pitchFamily="65" charset="-120"/>
              </a:rPr>
              <a:t>會議室</a:t>
            </a:r>
          </a:p>
        </p:txBody>
      </p:sp>
      <p:sp>
        <p:nvSpPr>
          <p:cNvPr id="26634" name="Text Box 16"/>
          <p:cNvSpPr txBox="1">
            <a:spLocks noChangeArrowheads="1"/>
          </p:cNvSpPr>
          <p:nvPr/>
        </p:nvSpPr>
        <p:spPr bwMode="auto">
          <a:xfrm>
            <a:off x="5220072" y="5661248"/>
            <a:ext cx="2901007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800" b="1" dirty="0">
                <a:latin typeface="標楷體" pitchFamily="65" charset="-120"/>
                <a:ea typeface="標楷體" pitchFamily="65" charset="-120"/>
              </a:rPr>
              <a:t>200</a:t>
            </a:r>
            <a:r>
              <a:rPr lang="zh-TW" altLang="en-US" sz="1800" b="1" dirty="0">
                <a:latin typeface="標楷體" pitchFamily="65" charset="-120"/>
                <a:ea typeface="標楷體" pitchFamily="65" charset="-120"/>
              </a:rPr>
              <a:t>人 工六</a:t>
            </a:r>
            <a:r>
              <a:rPr lang="en-US" altLang="zh-TW" sz="18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b="1" dirty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1800" b="1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800" b="1" dirty="0">
                <a:latin typeface="標楷體" pitchFamily="65" charset="-120"/>
                <a:ea typeface="標楷體" pitchFamily="65" charset="-120"/>
              </a:rPr>
              <a:t>會議室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標題 5"/>
          <p:cNvSpPr>
            <a:spLocks noGrp="1"/>
          </p:cNvSpPr>
          <p:nvPr>
            <p:ph type="title"/>
          </p:nvPr>
        </p:nvSpPr>
        <p:spPr>
          <a:xfrm>
            <a:off x="683568" y="620688"/>
            <a:ext cx="8064896" cy="5544616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4000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簡 報 內 容</a:t>
            </a:r>
            <a:r>
              <a:rPr lang="en-US" altLang="zh-TW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3600" b="1" u="sng" dirty="0" smtClean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  <a:t>●總務處組織編制</a:t>
            </a:r>
            <a:r>
              <a:rPr lang="en-US" altLang="zh-TW" sz="3600" b="1" u="sng" dirty="0" smtClean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b="1" u="sng" dirty="0" smtClean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3600" b="1" dirty="0" smtClean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b="1" dirty="0" smtClean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3600" b="1" dirty="0" smtClean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3600" b="1" dirty="0" smtClean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3600" b="1" u="sng" dirty="0" smtClean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  <a:t>●各組業務介紹</a:t>
            </a:r>
            <a:r>
              <a:rPr lang="en-US" altLang="zh-TW" sz="3600" b="1" u="sng" dirty="0" smtClean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b="1" u="sng" dirty="0" smtClean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3600" b="1" u="sng" dirty="0" smtClean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b="1" u="sng" dirty="0" smtClean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b="1" dirty="0" smtClean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zh-TW" altLang="en-US" sz="3600" b="1" u="sng" dirty="0" smtClean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  <a:t>●服務項目介紹</a:t>
            </a:r>
            <a:r>
              <a:rPr lang="en-US" altLang="zh-TW" sz="3600" b="1" dirty="0" smtClean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b="1" dirty="0" smtClean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3600" b="1" dirty="0" smtClean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600" b="1" dirty="0" smtClean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en-US" altLang="zh-TW" sz="3600" b="1" dirty="0" smtClean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b="1" dirty="0" smtClean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         </a:t>
            </a:r>
            <a:r>
              <a:rPr lang="zh-TW" altLang="en-US" sz="36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● </a:t>
            </a:r>
            <a:r>
              <a:rPr lang="en-US" altLang="zh-TW" sz="36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Q</a:t>
            </a:r>
            <a:r>
              <a:rPr lang="zh-TW" altLang="en-US" sz="36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6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&amp;</a:t>
            </a:r>
            <a:r>
              <a:rPr lang="zh-TW" altLang="en-US" sz="36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6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sz="36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時間</a:t>
            </a:r>
            <a:r>
              <a:rPr lang="en-US" altLang="zh-TW" sz="3600" b="1" u="sng" dirty="0" smtClean="0">
                <a:solidFill>
                  <a:srgbClr val="005856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b="1" u="sng" dirty="0" smtClean="0">
                <a:solidFill>
                  <a:srgbClr val="005856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3600" b="1" u="sng" dirty="0" smtClean="0">
                <a:solidFill>
                  <a:srgbClr val="005856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b="1" u="sng" dirty="0" smtClean="0">
                <a:solidFill>
                  <a:srgbClr val="005856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b="1" u="sng" dirty="0" smtClean="0">
                <a:solidFill>
                  <a:srgbClr val="005856"/>
                </a:solidFill>
                <a:latin typeface="標楷體" pitchFamily="65" charset="-120"/>
                <a:ea typeface="標楷體" pitchFamily="65" charset="-120"/>
              </a:rPr>
              <a:t> 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3A3636-0C21-4455-9ADB-EC415A4931C7}" type="slidenum">
              <a:rPr lang="en-US" altLang="zh-TW" smtClean="0"/>
              <a:pPr/>
              <a:t>1</a:t>
            </a:fld>
            <a:endParaRPr lang="en-US" altLang="zh-TW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內容版面配置區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8424936" cy="61926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zh-TW" altLang="en-US" sz="2400" dirty="0" smtClean="0">
                <a:solidFill>
                  <a:srgbClr val="0C11E2"/>
                </a:solidFill>
              </a:rPr>
              <a:t>●</a:t>
            </a:r>
            <a:r>
              <a:rPr lang="zh-TW" altLang="en-US" sz="2400" b="1" u="sng" dirty="0" smtClean="0">
                <a:solidFill>
                  <a:srgbClr val="0C11E2"/>
                </a:solidFill>
                <a:ea typeface="標楷體" pitchFamily="65" charset="-120"/>
              </a:rPr>
              <a:t>教職員單身宿舍 </a:t>
            </a:r>
            <a:r>
              <a:rPr lang="en-US" altLang="zh-TW" sz="2400" b="1" u="sng" dirty="0" smtClean="0">
                <a:solidFill>
                  <a:srgbClr val="0C11E2"/>
                </a:solidFill>
                <a:ea typeface="標楷體" pitchFamily="65" charset="-120"/>
              </a:rPr>
              <a:t>(</a:t>
            </a:r>
            <a:r>
              <a:rPr lang="zh-TW" altLang="en-US" sz="2400" b="1" u="sng" dirty="0" smtClean="0">
                <a:solidFill>
                  <a:srgbClr val="0C11E2"/>
                </a:solidFill>
                <a:ea typeface="標楷體" pitchFamily="65" charset="-120"/>
              </a:rPr>
              <a:t>管理人員：陸栯莘小姐 </a:t>
            </a:r>
            <a:r>
              <a:rPr lang="en-US" altLang="zh-TW" sz="2400" b="1" u="sng" dirty="0" smtClean="0">
                <a:solidFill>
                  <a:srgbClr val="0C11E2"/>
                </a:solidFill>
                <a:ea typeface="標楷體" pitchFamily="65" charset="-120"/>
              </a:rPr>
              <a:t>3328)</a:t>
            </a:r>
            <a:endParaRPr lang="en-US" altLang="zh-TW" sz="2400" dirty="0" smtClean="0">
              <a:solidFill>
                <a:srgbClr val="0C11E2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		</a:t>
            </a:r>
            <a:r>
              <a:rPr lang="en-US" altLang="zh-TW" sz="2200" b="1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申請資格：已完成報到之教職員工及研究助理</a:t>
            </a:r>
            <a:endParaRPr lang="en-US" altLang="zh-TW" sz="22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z="2200" b="1" dirty="0" smtClean="0">
                <a:latin typeface="標楷體" pitchFamily="65" charset="-120"/>
                <a:ea typeface="標楷體" pitchFamily="65" charset="-120"/>
              </a:rPr>
              <a:t>		2.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費用：</a:t>
            </a:r>
            <a:r>
              <a:rPr lang="zh-TW" altLang="en-US" sz="2200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每月</a:t>
            </a:r>
            <a:r>
              <a:rPr lang="en-US" altLang="zh-TW" sz="2200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$ 400</a:t>
            </a:r>
            <a:r>
              <a:rPr lang="zh-TW" altLang="en-US" sz="2200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元，由薪資內扣款。</a:t>
            </a:r>
            <a:endParaRPr lang="en-US" altLang="zh-TW" sz="2200" b="1" u="sng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z="2200" b="1" dirty="0" smtClean="0">
                <a:latin typeface="標楷體" pitchFamily="65" charset="-120"/>
                <a:ea typeface="標楷體" pitchFamily="65" charset="-120"/>
              </a:rPr>
              <a:t>		3</a:t>
            </a:r>
            <a:r>
              <a:rPr lang="en-US" altLang="zh-TW" sz="2200" b="1" dirty="0" smtClean="0">
                <a:solidFill>
                  <a:schemeClr val="accent1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住宿地點：男生</a:t>
            </a:r>
            <a:r>
              <a:rPr lang="en-US" altLang="zh-TW" sz="2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-D</a:t>
            </a:r>
            <a:r>
              <a:rPr lang="zh-TW" altLang="en-US" sz="2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棟；女生</a:t>
            </a:r>
            <a:r>
              <a:rPr lang="en-US" altLang="zh-TW" sz="2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丙棟及崇德樓</a:t>
            </a:r>
            <a:r>
              <a:rPr lang="en-US" altLang="zh-TW" sz="2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1-3</a:t>
            </a:r>
            <a:r>
              <a:rPr lang="zh-TW" altLang="en-US" sz="2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樓</a:t>
            </a:r>
            <a:endParaRPr lang="en-US" altLang="zh-TW" sz="22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z="2200" b="1" dirty="0" smtClean="0">
                <a:latin typeface="標楷體" pitchFamily="65" charset="-120"/>
                <a:ea typeface="標楷體" pitchFamily="65" charset="-120"/>
              </a:rPr>
              <a:t>		4.</a:t>
            </a:r>
            <a:r>
              <a:rPr lang="zh-TW" altLang="en-US" sz="2200" b="1" u="sng" dirty="0" smtClean="0">
                <a:latin typeface="標楷體" pitchFamily="65" charset="-120"/>
                <a:ea typeface="標楷體" pitchFamily="65" charset="-120"/>
              </a:rPr>
              <a:t>醫護社區</a:t>
            </a:r>
            <a:r>
              <a:rPr lang="en-US" altLang="zh-TW" sz="2200" b="1" u="sng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200" b="1" u="sng" dirty="0" smtClean="0">
                <a:latin typeface="標楷體" pitchFamily="65" charset="-120"/>
                <a:ea typeface="標楷體" pitchFamily="65" charset="-120"/>
              </a:rPr>
              <a:t>眷舍</a:t>
            </a:r>
            <a:r>
              <a:rPr lang="en-US" altLang="zh-TW" sz="2200" b="1" u="sng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：請向</a:t>
            </a:r>
            <a:r>
              <a:rPr lang="zh-TW" altLang="en-US" sz="2200" b="1" u="sng" dirty="0" smtClean="0">
                <a:latin typeface="標楷體" pitchFamily="65" charset="-120"/>
                <a:ea typeface="標楷體" pitchFamily="65" charset="-120"/>
              </a:rPr>
              <a:t>林口長庚醫院申請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並依規定辦理</a:t>
            </a:r>
            <a:endParaRPr lang="en-US" altLang="zh-TW" sz="22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endParaRPr lang="en-US" altLang="zh-TW" sz="2400" dirty="0" smtClean="0">
              <a:solidFill>
                <a:srgbClr val="0C11E2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2400" dirty="0" smtClean="0">
              <a:solidFill>
                <a:srgbClr val="0C11E2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dirty="0" smtClean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 sz="2400" b="1" u="sng" dirty="0" smtClean="0">
                <a:ea typeface="標楷體" pitchFamily="65" charset="-120"/>
              </a:rPr>
              <a:t> </a:t>
            </a:r>
            <a:r>
              <a:rPr lang="zh-TW" altLang="en-US" sz="2400" b="1" u="sng" dirty="0" smtClean="0">
                <a:solidFill>
                  <a:srgbClr val="0C11E2"/>
                </a:solidFill>
                <a:ea typeface="標楷體" pitchFamily="65" charset="-120"/>
              </a:rPr>
              <a:t>學人招待所 </a:t>
            </a:r>
            <a:r>
              <a:rPr lang="en-US" altLang="zh-TW" b="1" u="sng" dirty="0" smtClean="0">
                <a:solidFill>
                  <a:srgbClr val="0C11E2"/>
                </a:solidFill>
                <a:ea typeface="標楷體" pitchFamily="65" charset="-120"/>
              </a:rPr>
              <a:t>(</a:t>
            </a:r>
            <a:r>
              <a:rPr lang="zh-TW" altLang="en-US" b="1" u="sng" dirty="0" smtClean="0">
                <a:solidFill>
                  <a:srgbClr val="0C11E2"/>
                </a:solidFill>
                <a:ea typeface="標楷體" pitchFamily="65" charset="-120"/>
              </a:rPr>
              <a:t>管理人員：陸栯莘小姐 </a:t>
            </a:r>
            <a:r>
              <a:rPr lang="en-US" altLang="zh-TW" b="1" u="sng" dirty="0" smtClean="0">
                <a:solidFill>
                  <a:srgbClr val="0C11E2"/>
                </a:solidFill>
                <a:ea typeface="標楷體" pitchFamily="65" charset="-120"/>
              </a:rPr>
              <a:t>3328)</a:t>
            </a:r>
            <a:endParaRPr lang="en-US" altLang="zh-TW" sz="2400" b="1" u="sng" dirty="0" smtClean="0">
              <a:solidFill>
                <a:srgbClr val="0C11E2"/>
              </a:solidFill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z="2400" b="1" dirty="0" smtClean="0">
                <a:solidFill>
                  <a:srgbClr val="0C11E2"/>
                </a:solidFill>
                <a:ea typeface="標楷體" pitchFamily="65" charset="-120"/>
              </a:rPr>
              <a:t>		</a:t>
            </a:r>
            <a:r>
              <a:rPr lang="en-US" altLang="zh-TW" sz="2200" b="1" dirty="0" smtClean="0">
                <a:ea typeface="標楷體" pitchFamily="65" charset="-120"/>
              </a:rPr>
              <a:t>1.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提供校外學者</a:t>
            </a:r>
            <a:r>
              <a:rPr lang="zh-TW" altLang="en-US" sz="2200" b="1" dirty="0" smtClean="0"/>
              <a:t>、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專家</a:t>
            </a:r>
            <a:r>
              <a:rPr lang="zh-TW" altLang="en-US" sz="2200" b="1" dirty="0" smtClean="0"/>
              <a:t>、</a:t>
            </a:r>
            <a:r>
              <a:rPr lang="zh-TW" altLang="en-US" sz="2200" b="1" dirty="0" smtClean="0">
                <a:latin typeface="標楷體" pitchFamily="65" charset="-120"/>
                <a:ea typeface="標楷體" pitchFamily="65" charset="-120"/>
              </a:rPr>
              <a:t>客</a:t>
            </a:r>
            <a:r>
              <a:rPr lang="zh-TW" altLang="en-US" sz="2200" b="1" dirty="0" smtClean="0">
                <a:ea typeface="標楷體" pitchFamily="65" charset="-120"/>
              </a:rPr>
              <a:t>座教授及貴賓等人員</a:t>
            </a:r>
            <a:endParaRPr lang="en-US" altLang="zh-TW" sz="2200" b="1" dirty="0" smtClean="0"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en-US" sz="2200" b="1" dirty="0" smtClean="0">
                <a:ea typeface="標楷體" pitchFamily="65" charset="-120"/>
              </a:rPr>
              <a:t>              應邀蒞校進行演講或教學、研究期間之住宿 。</a:t>
            </a:r>
            <a:endParaRPr lang="en-US" altLang="zh-TW" sz="2200" b="1" dirty="0" smtClean="0">
              <a:ea typeface="標楷體" pitchFamily="65" charset="-120"/>
            </a:endParaRPr>
          </a:p>
          <a:p>
            <a:pPr>
              <a:buNone/>
            </a:pPr>
            <a:r>
              <a:rPr lang="en-US" altLang="zh-TW" sz="2200" b="1" dirty="0" smtClean="0">
                <a:ea typeface="標楷體" pitchFamily="65" charset="-120"/>
              </a:rPr>
              <a:t>		2.</a:t>
            </a:r>
            <a:r>
              <a:rPr lang="zh-TW" altLang="en-US" sz="2200" b="1" dirty="0" smtClean="0">
                <a:solidFill>
                  <a:srgbClr val="C00000"/>
                </a:solidFill>
                <a:ea typeface="標楷體" pitchFamily="65" charset="-120"/>
              </a:rPr>
              <a:t>招待所地點：蘊德樓 </a:t>
            </a:r>
            <a:r>
              <a:rPr lang="en-US" altLang="zh-TW" sz="2200" b="1" dirty="0" smtClean="0">
                <a:solidFill>
                  <a:srgbClr val="C00000"/>
                </a:solidFill>
                <a:ea typeface="標楷體" pitchFamily="65" charset="-120"/>
              </a:rPr>
              <a:t>3F </a:t>
            </a:r>
            <a:r>
              <a:rPr lang="zh-TW" altLang="en-US" sz="2200" b="1" dirty="0" smtClean="0">
                <a:solidFill>
                  <a:srgbClr val="C00000"/>
                </a:solidFill>
                <a:ea typeface="標楷體" pitchFamily="65" charset="-120"/>
              </a:rPr>
              <a:t>。</a:t>
            </a:r>
            <a:endParaRPr lang="en-US" altLang="zh-TW" sz="2200" b="1" dirty="0" smtClean="0">
              <a:solidFill>
                <a:srgbClr val="C00000"/>
              </a:solidFill>
              <a:ea typeface="標楷體" pitchFamily="65" charset="-120"/>
            </a:endParaRPr>
          </a:p>
          <a:p>
            <a:pPr>
              <a:buNone/>
            </a:pPr>
            <a:r>
              <a:rPr lang="en-US" altLang="zh-TW" sz="2200" b="1" dirty="0" smtClean="0">
                <a:ea typeface="標楷體" pitchFamily="65" charset="-120"/>
              </a:rPr>
              <a:t>            3.</a:t>
            </a:r>
            <a:r>
              <a:rPr lang="zh-TW" altLang="en-US" sz="2200" b="1" dirty="0" smtClean="0">
                <a:ea typeface="標楷體" pitchFamily="65" charset="-120"/>
              </a:rPr>
              <a:t>申請單送總務處辦理及進行費用分攤。</a:t>
            </a:r>
            <a:r>
              <a:rPr lang="en-US" altLang="zh-TW" sz="2400" b="1" dirty="0" smtClean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  <a:t>		</a:t>
            </a:r>
            <a:endParaRPr lang="zh-TW" altLang="en-US" sz="2400" dirty="0" smtClean="0">
              <a:solidFill>
                <a:srgbClr val="0C11E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2347C4-FA64-484F-9746-B7929297AAD1}" type="slidenum">
              <a:rPr lang="en-US" altLang="zh-TW" smtClean="0"/>
              <a:pPr/>
              <a:t>19</a:t>
            </a:fld>
            <a:endParaRPr lang="en-US" altLang="zh-TW"/>
          </a:p>
        </p:txBody>
      </p:sp>
      <p:pic>
        <p:nvPicPr>
          <p:cNvPr id="4" name="圖片 3" descr="C:\Program Files\Microsoft Office\MEDIA\CAGCAT10\j0205462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2492896"/>
            <a:ext cx="144016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35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35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260648"/>
            <a:ext cx="8435280" cy="5904656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None/>
              <a:defRPr/>
            </a:pPr>
            <a:endParaRPr lang="en-US" altLang="zh-TW" sz="2400" b="1" u="sng" dirty="0" smtClean="0">
              <a:solidFill>
                <a:srgbClr val="0C11E2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None/>
              <a:defRPr/>
            </a:pPr>
            <a:r>
              <a:rPr lang="zh-TW" altLang="en-US" sz="2400" b="1" u="sng" dirty="0" smtClean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  <a:t>●教職員生</a:t>
            </a:r>
            <a:r>
              <a:rPr lang="zh-TW" altLang="en-US" sz="24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餐廳</a:t>
            </a:r>
            <a:r>
              <a:rPr lang="zh-TW" altLang="en-US" sz="24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供餐</a:t>
            </a:r>
            <a:r>
              <a:rPr lang="zh-TW" altLang="en-US" sz="24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400" b="1" u="sng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en-US" altLang="zh-TW" sz="2400" b="1" u="sng" dirty="0" smtClean="0">
                <a:solidFill>
                  <a:srgbClr val="0C11E2"/>
                </a:solidFill>
                <a:ea typeface="標楷體" pitchFamily="65" charset="-120"/>
              </a:rPr>
              <a:t>(</a:t>
            </a:r>
            <a:r>
              <a:rPr lang="zh-TW" altLang="en-US" sz="2400" b="1" u="sng" dirty="0" smtClean="0">
                <a:solidFill>
                  <a:srgbClr val="0C11E2"/>
                </a:solidFill>
                <a:ea typeface="標楷體" pitchFamily="65" charset="-120"/>
              </a:rPr>
              <a:t>服務專線： </a:t>
            </a:r>
            <a:r>
              <a:rPr lang="en-US" altLang="zh-TW" sz="2400" b="1" u="sng" dirty="0" smtClean="0">
                <a:solidFill>
                  <a:srgbClr val="0C11E2"/>
                </a:solidFill>
                <a:ea typeface="標楷體" pitchFamily="65" charset="-120"/>
              </a:rPr>
              <a:t>5036</a:t>
            </a:r>
            <a:r>
              <a:rPr lang="zh-TW" altLang="en-US" sz="2400" b="1" u="sng" dirty="0" smtClean="0">
                <a:solidFill>
                  <a:srgbClr val="0C11E2"/>
                </a:solidFill>
                <a:ea typeface="標楷體" pitchFamily="65" charset="-120"/>
              </a:rPr>
              <a:t>陳耿志先生</a:t>
            </a:r>
            <a:r>
              <a:rPr lang="en-US" altLang="zh-TW" sz="2400" b="1" u="sng" dirty="0" smtClean="0">
                <a:solidFill>
                  <a:srgbClr val="0C11E2"/>
                </a:solidFill>
                <a:ea typeface="標楷體" pitchFamily="65" charset="-120"/>
              </a:rPr>
              <a:t>)</a:t>
            </a:r>
            <a:endParaRPr lang="en-US" altLang="zh-TW" sz="2400" b="1" u="sng" dirty="0" smtClean="0">
              <a:solidFill>
                <a:srgbClr val="070A8B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altLang="zh-TW" sz="2400" b="1" dirty="0" smtClean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400" b="1" dirty="0" smtClean="0">
                <a:ea typeface="標楷體" pitchFamily="65" charset="-120"/>
                <a:cs typeface="Arial" pitchFamily="34" charset="0"/>
              </a:rPr>
              <a:t>活動中心</a:t>
            </a:r>
            <a:r>
              <a:rPr lang="en-US" altLang="zh-TW" sz="2400" b="1" dirty="0" smtClean="0">
                <a:ea typeface="標楷體" pitchFamily="65" charset="-120"/>
                <a:cs typeface="Arial" pitchFamily="34" charset="0"/>
              </a:rPr>
              <a:t>1F</a:t>
            </a:r>
            <a:r>
              <a:rPr lang="zh-TW" altLang="en-US" sz="2400" b="1" dirty="0" smtClean="0">
                <a:ea typeface="標楷體" pitchFamily="65" charset="-120"/>
                <a:cs typeface="Arial" pitchFamily="34" charset="0"/>
              </a:rPr>
              <a:t>用餐區約 </a:t>
            </a:r>
            <a:r>
              <a:rPr lang="en-US" altLang="zh-TW" sz="2400" b="1" dirty="0" smtClean="0">
                <a:ea typeface="標楷體" pitchFamily="65" charset="-120"/>
                <a:cs typeface="Arial" pitchFamily="34" charset="0"/>
              </a:rPr>
              <a:t>1300</a:t>
            </a:r>
            <a:r>
              <a:rPr lang="zh-TW" altLang="en-US" sz="2400" b="1" dirty="0" smtClean="0">
                <a:ea typeface="標楷體" pitchFamily="65" charset="-120"/>
                <a:cs typeface="Arial" pitchFamily="34" charset="0"/>
              </a:rPr>
              <a:t>個座位</a:t>
            </a:r>
            <a:endParaRPr lang="en-US" altLang="zh-TW" sz="2400" b="1" dirty="0" smtClean="0">
              <a:ea typeface="標楷體" pitchFamily="65" charset="-12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en-US" altLang="zh-TW" sz="2400" b="1" dirty="0" smtClean="0">
                <a:ea typeface="標楷體" pitchFamily="65" charset="-120"/>
                <a:cs typeface="Arial" pitchFamily="34" charset="0"/>
              </a:rPr>
              <a:t>	</a:t>
            </a:r>
            <a:r>
              <a:rPr lang="en-US" altLang="zh-TW" sz="2400" b="1" dirty="0" smtClean="0">
                <a:solidFill>
                  <a:schemeClr val="accent1">
                    <a:lumMod val="25000"/>
                  </a:schemeClr>
                </a:solidFill>
                <a:ea typeface="標楷體" pitchFamily="65" charset="-120"/>
                <a:cs typeface="Arial" pitchFamily="34" charset="0"/>
              </a:rPr>
              <a:t>2.</a:t>
            </a:r>
            <a:r>
              <a:rPr lang="zh-TW" altLang="en-US" sz="2400" b="1" dirty="0" smtClean="0">
                <a:solidFill>
                  <a:schemeClr val="accent1">
                    <a:lumMod val="25000"/>
                  </a:schemeClr>
                </a:solidFill>
                <a:ea typeface="標楷體" pitchFamily="65" charset="-120"/>
                <a:cs typeface="Arial" pitchFamily="34" charset="0"/>
              </a:rPr>
              <a:t> 供餐時間：</a:t>
            </a:r>
            <a:r>
              <a:rPr lang="en-US" altLang="zh-TW" sz="2400" b="1" dirty="0" smtClean="0">
                <a:solidFill>
                  <a:schemeClr val="accent1">
                    <a:lumMod val="25000"/>
                  </a:schemeClr>
                </a:solidFill>
                <a:ea typeface="標楷體" pitchFamily="65" charset="-120"/>
                <a:cs typeface="Arial" pitchFamily="34" charset="0"/>
              </a:rPr>
              <a:t>AM07</a:t>
            </a:r>
            <a:r>
              <a:rPr lang="zh-TW" altLang="en-US" sz="2400" b="1" dirty="0" smtClean="0">
                <a:solidFill>
                  <a:schemeClr val="accent1">
                    <a:lumMod val="25000"/>
                  </a:schemeClr>
                </a:solidFill>
                <a:ea typeface="標楷體" pitchFamily="65" charset="-120"/>
                <a:cs typeface="Arial" pitchFamily="34" charset="0"/>
              </a:rPr>
              <a:t>：</a:t>
            </a:r>
            <a:r>
              <a:rPr lang="en-US" altLang="zh-TW" sz="2400" b="1" dirty="0" smtClean="0">
                <a:solidFill>
                  <a:schemeClr val="accent1">
                    <a:lumMod val="25000"/>
                  </a:schemeClr>
                </a:solidFill>
                <a:ea typeface="標楷體" pitchFamily="65" charset="-120"/>
                <a:cs typeface="Arial" pitchFamily="34" charset="0"/>
              </a:rPr>
              <a:t>00</a:t>
            </a:r>
            <a:r>
              <a:rPr lang="zh-TW" altLang="en-US" sz="2400" b="1" dirty="0" smtClean="0">
                <a:solidFill>
                  <a:schemeClr val="accent1">
                    <a:lumMod val="25000"/>
                  </a:schemeClr>
                </a:solidFill>
                <a:ea typeface="標楷體" pitchFamily="65" charset="-120"/>
                <a:cs typeface="Arial" pitchFamily="34" charset="0"/>
              </a:rPr>
              <a:t>～</a:t>
            </a:r>
            <a:r>
              <a:rPr lang="en-US" altLang="zh-TW" sz="2400" b="1" dirty="0" smtClean="0">
                <a:solidFill>
                  <a:schemeClr val="accent1">
                    <a:lumMod val="25000"/>
                  </a:schemeClr>
                </a:solidFill>
                <a:ea typeface="標楷體" pitchFamily="65" charset="-120"/>
                <a:cs typeface="Arial" pitchFamily="34" charset="0"/>
              </a:rPr>
              <a:t>PM08</a:t>
            </a:r>
            <a:r>
              <a:rPr lang="zh-TW" altLang="en-US" sz="2400" b="1" dirty="0" smtClean="0">
                <a:solidFill>
                  <a:schemeClr val="accent1">
                    <a:lumMod val="25000"/>
                  </a:schemeClr>
                </a:solidFill>
                <a:ea typeface="標楷體" pitchFamily="65" charset="-120"/>
                <a:cs typeface="Arial" pitchFamily="34" charset="0"/>
              </a:rPr>
              <a:t>：</a:t>
            </a:r>
            <a:r>
              <a:rPr lang="en-US" altLang="zh-TW" sz="2400" b="1" dirty="0" smtClean="0">
                <a:solidFill>
                  <a:schemeClr val="accent1">
                    <a:lumMod val="25000"/>
                  </a:schemeClr>
                </a:solidFill>
                <a:ea typeface="標楷體" pitchFamily="65" charset="-120"/>
                <a:cs typeface="Arial" pitchFamily="34" charset="0"/>
              </a:rPr>
              <a:t>00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zh-TW" sz="2400" b="1" dirty="0" smtClean="0">
                <a:ea typeface="標楷體" pitchFamily="65" charset="-120"/>
                <a:cs typeface="Arial" pitchFamily="34" charset="0"/>
              </a:rPr>
              <a:t>	3.</a:t>
            </a:r>
            <a:r>
              <a:rPr lang="zh-TW" altLang="en-US" sz="2400" b="1" dirty="0" smtClean="0">
                <a:ea typeface="標楷體" pitchFamily="65" charset="-120"/>
                <a:cs typeface="Arial" pitchFamily="34" charset="0"/>
              </a:rPr>
              <a:t> 供餐內容：中式自助餐、小吃、冷熱飲、咖啡、麵包、 </a:t>
            </a:r>
            <a:endParaRPr lang="en-US" altLang="zh-TW" sz="2400" b="1" dirty="0" smtClean="0">
              <a:ea typeface="標楷體" pitchFamily="65" charset="-120"/>
              <a:cs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altLang="zh-TW" sz="2400" b="1" dirty="0" smtClean="0">
                <a:ea typeface="標楷體" pitchFamily="65" charset="-120"/>
                <a:cs typeface="Arial" pitchFamily="34" charset="0"/>
              </a:rPr>
              <a:t>                   </a:t>
            </a:r>
            <a:r>
              <a:rPr lang="zh-TW" altLang="en-US" sz="2400" b="1" dirty="0" smtClean="0">
                <a:ea typeface="標楷體" pitchFamily="65" charset="-120"/>
                <a:cs typeface="Arial" pitchFamily="34" charset="0"/>
              </a:rPr>
              <a:t>      水果、西式排餐、義大利麵</a:t>
            </a:r>
            <a:r>
              <a:rPr lang="en-US" altLang="zh-TW" sz="2400" b="1" dirty="0" smtClean="0">
                <a:ea typeface="標楷體" pitchFamily="65" charset="-120"/>
                <a:cs typeface="Arial" pitchFamily="34" charset="0"/>
              </a:rPr>
              <a:t>…</a:t>
            </a:r>
            <a:r>
              <a:rPr lang="zh-TW" altLang="en-US" sz="2400" b="1" dirty="0" smtClean="0">
                <a:ea typeface="標楷體" pitchFamily="65" charset="-120"/>
                <a:cs typeface="Arial" pitchFamily="34" charset="0"/>
              </a:rPr>
              <a:t>等商店，</a:t>
            </a:r>
            <a:endParaRPr lang="en-US" altLang="zh-TW" sz="2400" b="1" dirty="0" smtClean="0">
              <a:ea typeface="標楷體" pitchFamily="65" charset="-120"/>
              <a:cs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zh-TW" altLang="en-US" sz="2400" b="1" dirty="0" smtClean="0">
                <a:ea typeface="標楷體" pitchFamily="65" charset="-120"/>
                <a:cs typeface="Arial" pitchFamily="34" charset="0"/>
              </a:rPr>
              <a:t>                         內容多元化、營養又衛生，應有盡有，</a:t>
            </a:r>
            <a:endParaRPr lang="en-US" altLang="zh-TW" sz="2400" b="1" dirty="0" smtClean="0">
              <a:ea typeface="標楷體" pitchFamily="65" charset="-120"/>
              <a:cs typeface="Arial" pitchFamily="34" charset="0"/>
            </a:endParaRPr>
          </a:p>
          <a:p>
            <a:pPr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en-US" altLang="zh-TW" sz="2400" b="1" dirty="0" smtClean="0">
                <a:ea typeface="標楷體" pitchFamily="65" charset="-120"/>
                <a:cs typeface="Arial" pitchFamily="34" charset="0"/>
              </a:rPr>
              <a:t>                    </a:t>
            </a:r>
            <a:r>
              <a:rPr lang="zh-TW" altLang="en-US" sz="2400" b="1" dirty="0" smtClean="0">
                <a:ea typeface="標楷體" pitchFamily="65" charset="-120"/>
                <a:cs typeface="Arial" pitchFamily="34" charset="0"/>
              </a:rPr>
              <a:t>     任君選擇。自備餐具者另有優惠。</a:t>
            </a:r>
            <a:endParaRPr lang="en-US" altLang="zh-TW" sz="2400" b="1" dirty="0" smtClean="0">
              <a:ea typeface="標楷體" pitchFamily="65" charset="-120"/>
              <a:cs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altLang="zh-TW" sz="2400" b="1" dirty="0" smtClean="0">
                <a:ea typeface="標楷體" pitchFamily="65" charset="-120"/>
                <a:cs typeface="Arial" pitchFamily="34" charset="0"/>
              </a:rPr>
              <a:t>	4.</a:t>
            </a:r>
            <a:r>
              <a:rPr lang="zh-TW" altLang="en-US" sz="2400" b="1" dirty="0" smtClean="0">
                <a:solidFill>
                  <a:schemeClr val="accent1">
                    <a:lumMod val="25000"/>
                  </a:schemeClr>
                </a:solidFill>
                <a:ea typeface="標楷體" pitchFamily="65" charset="-120"/>
                <a:cs typeface="Arial" pitchFamily="34" charset="0"/>
              </a:rPr>
              <a:t>另有便利商店、郵局、庚心廣場之</a:t>
            </a:r>
            <a:r>
              <a:rPr lang="en-US" altLang="zh-TW" sz="2400" b="1" dirty="0" smtClean="0">
                <a:solidFill>
                  <a:schemeClr val="accent1">
                    <a:lumMod val="25000"/>
                  </a:schemeClr>
                </a:solidFill>
                <a:ea typeface="標楷體" pitchFamily="65" charset="-120"/>
                <a:cs typeface="Arial" pitchFamily="34" charset="0"/>
              </a:rPr>
              <a:t>3C</a:t>
            </a:r>
            <a:r>
              <a:rPr lang="zh-TW" altLang="en-US" sz="2400" b="1" dirty="0" smtClean="0">
                <a:solidFill>
                  <a:schemeClr val="accent1">
                    <a:lumMod val="25000"/>
                  </a:schemeClr>
                </a:solidFill>
                <a:ea typeface="標楷體" pitchFamily="65" charset="-120"/>
                <a:cs typeface="Arial" pitchFamily="34" charset="0"/>
              </a:rPr>
              <a:t>用品、屈臣氏、</a:t>
            </a:r>
            <a:endParaRPr lang="en-US" altLang="zh-TW" sz="2400" b="1" dirty="0" smtClean="0">
              <a:solidFill>
                <a:schemeClr val="accent1">
                  <a:lumMod val="25000"/>
                </a:schemeClr>
              </a:solidFill>
              <a:ea typeface="標楷體" pitchFamily="65" charset="-120"/>
              <a:cs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altLang="zh-TW" sz="2400" b="1" dirty="0" smtClean="0">
                <a:ea typeface="標楷體" pitchFamily="65" charset="-120"/>
                <a:cs typeface="Arial" pitchFamily="34" charset="0"/>
              </a:rPr>
              <a:t>       </a:t>
            </a:r>
            <a:r>
              <a:rPr lang="zh-TW" altLang="en-US" sz="2400" b="1" dirty="0" smtClean="0">
                <a:ea typeface="標楷體" pitchFamily="65" charset="-120"/>
                <a:cs typeface="Arial" pitchFamily="34" charset="0"/>
              </a:rPr>
              <a:t>影印中心、</a:t>
            </a:r>
            <a:r>
              <a:rPr lang="zh-TW" altLang="en-US" sz="2400" b="1" spc="-100" dirty="0" smtClean="0">
                <a:ea typeface="標楷體" pitchFamily="65" charset="-120"/>
                <a:cs typeface="Arial" pitchFamily="34" charset="0"/>
              </a:rPr>
              <a:t>眼鏡行、</a:t>
            </a:r>
            <a:r>
              <a:rPr lang="zh-TW" altLang="zh-TW" sz="2400" b="1" spc="-100" dirty="0" smtClean="0">
                <a:latin typeface="標楷體" pitchFamily="65" charset="-120"/>
                <a:ea typeface="標楷體" pitchFamily="65" charset="-120"/>
                <a:cs typeface="Arial" pitchFamily="34" charset="0"/>
              </a:rPr>
              <a:t>印章、配鑰匙</a:t>
            </a:r>
            <a:r>
              <a:rPr lang="zh-TW" altLang="en-US" sz="2400" b="1" spc="-100" dirty="0" smtClean="0">
                <a:latin typeface="標楷體" pitchFamily="65" charset="-120"/>
                <a:ea typeface="標楷體" pitchFamily="65" charset="-120"/>
                <a:cs typeface="Arial" pitchFamily="34" charset="0"/>
              </a:rPr>
              <a:t>及</a:t>
            </a:r>
            <a:r>
              <a:rPr lang="zh-TW" altLang="zh-TW" sz="2400" b="1" spc="-100" dirty="0" smtClean="0">
                <a:latin typeface="標楷體" pitchFamily="65" charset="-120"/>
                <a:ea typeface="標楷體" pitchFamily="65" charset="-120"/>
                <a:cs typeface="Arial" pitchFamily="34" charset="0"/>
              </a:rPr>
              <a:t>鞋店（含維修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  <a:cs typeface="Arial" pitchFamily="34" charset="0"/>
              </a:rPr>
              <a:t>）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  <a:cs typeface="Arial" pitchFamily="34" charset="0"/>
            </a:endParaRPr>
          </a:p>
          <a:p>
            <a:pPr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  <a:cs typeface="Arial" pitchFamily="34" charset="0"/>
              </a:rPr>
              <a:t>    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  <a:cs typeface="Arial" pitchFamily="34" charset="0"/>
              </a:rPr>
              <a:t>等商家提供服務。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  <a:cs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  <a:cs typeface="Arial" pitchFamily="34" charset="0"/>
              </a:rPr>
              <a:t>	5.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  <a:cs typeface="Arial" pitchFamily="34" charset="0"/>
              </a:rPr>
              <a:t>明德樓及管理大樓攤商就近提供餐飲服務。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  <a:cs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en-US" altLang="zh-TW" sz="2400" b="1" dirty="0" smtClean="0">
              <a:solidFill>
                <a:srgbClr val="0C11E2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altLang="zh-TW" sz="2400" b="1" dirty="0" smtClean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  <a:t>		</a:t>
            </a:r>
            <a:endParaRPr lang="zh-TW" altLang="en-US" dirty="0"/>
          </a:p>
        </p:txBody>
      </p:sp>
      <p:pic>
        <p:nvPicPr>
          <p:cNvPr id="27655" name="圖片 14" descr="C:\Documents and Settings\d000000092\Local Settings\Temporary Internet Files\Content.IE5\T3P6ZXGP\MC90022348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548680"/>
            <a:ext cx="1656184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4294967295"/>
          </p:nvPr>
        </p:nvSpPr>
        <p:spPr>
          <a:xfrm>
            <a:off x="3362325" y="6381750"/>
            <a:ext cx="2289175" cy="476250"/>
          </a:xfrm>
          <a:prstGeom prst="rect">
            <a:avLst/>
          </a:prstGeom>
        </p:spPr>
        <p:txBody>
          <a:bodyPr/>
          <a:lstStyle/>
          <a:p>
            <a:fld id="{B92347C4-FA64-484F-9746-B7929297AAD1}" type="slidenum">
              <a:rPr lang="en-US" altLang="zh-TW" smtClean="0"/>
              <a:pPr/>
              <a:t>20</a:t>
            </a:fld>
            <a:endParaRPr lang="en-US" altLang="zh-TW"/>
          </a:p>
        </p:txBody>
      </p:sp>
      <p:pic>
        <p:nvPicPr>
          <p:cNvPr id="5" name="圖片 4" descr="水果切面照 - 下載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340768"/>
            <a:ext cx="122413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內容版面配置區 2"/>
          <p:cNvSpPr>
            <a:spLocks noGrp="1"/>
          </p:cNvSpPr>
          <p:nvPr>
            <p:ph sz="quarter" idx="1"/>
          </p:nvPr>
        </p:nvSpPr>
        <p:spPr>
          <a:xfrm>
            <a:off x="395536" y="188640"/>
            <a:ext cx="8229600" cy="6264696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altLang="zh-TW" sz="2400" b="1" u="sng" dirty="0" smtClean="0">
              <a:solidFill>
                <a:srgbClr val="0C11E2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en-US" sz="2400" b="1" u="sng" dirty="0" smtClean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  <a:t>●名片及職章申請作業 </a:t>
            </a:r>
            <a:r>
              <a:rPr lang="en-US" altLang="zh-TW" b="1" u="sng" dirty="0" smtClean="0">
                <a:solidFill>
                  <a:srgbClr val="0C11E2"/>
                </a:solidFill>
                <a:ea typeface="標楷體" pitchFamily="65" charset="-120"/>
              </a:rPr>
              <a:t>(</a:t>
            </a:r>
            <a:r>
              <a:rPr lang="zh-TW" altLang="en-US" b="1" u="sng" dirty="0" smtClean="0">
                <a:solidFill>
                  <a:srgbClr val="0C11E2"/>
                </a:solidFill>
                <a:ea typeface="標楷體" pitchFamily="65" charset="-120"/>
              </a:rPr>
              <a:t>管理人員：陸栯莘小姐 </a:t>
            </a:r>
            <a:r>
              <a:rPr lang="en-US" altLang="zh-TW" b="1" u="sng" dirty="0" smtClean="0">
                <a:solidFill>
                  <a:srgbClr val="0C11E2"/>
                </a:solidFill>
                <a:ea typeface="標楷體" pitchFamily="65" charset="-120"/>
              </a:rPr>
              <a:t>3328)</a:t>
            </a:r>
            <a:endParaRPr lang="en-US" altLang="zh-TW" sz="22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endParaRPr lang="en-US" altLang="zh-TW" sz="2400" u="sng" dirty="0" smtClean="0">
              <a:solidFill>
                <a:srgbClr val="0C11E2"/>
              </a:solidFill>
            </a:endParaRPr>
          </a:p>
          <a:p>
            <a:pPr eaLnBrk="1" hangingPunct="1">
              <a:spcBef>
                <a:spcPts val="0"/>
              </a:spcBef>
              <a:buFont typeface="Arial" charset="0"/>
              <a:buNone/>
            </a:pPr>
            <a:r>
              <a:rPr lang="zh-TW" altLang="en-US" sz="2400" u="sng" dirty="0" smtClean="0">
                <a:solidFill>
                  <a:srgbClr val="0C11E2"/>
                </a:solidFill>
              </a:rPr>
              <a:t>●</a:t>
            </a:r>
            <a:r>
              <a:rPr lang="zh-TW" altLang="en-US" sz="2400" b="1" u="sng" dirty="0" smtClean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  <a:t>教職員信件處理 </a:t>
            </a:r>
            <a:r>
              <a:rPr lang="en-US" altLang="zh-TW" sz="2400" b="1" u="sng" dirty="0" smtClean="0">
                <a:solidFill>
                  <a:srgbClr val="0C11E2"/>
                </a:solidFill>
                <a:ea typeface="標楷體" pitchFamily="65" charset="-120"/>
              </a:rPr>
              <a:t>(</a:t>
            </a:r>
            <a:r>
              <a:rPr lang="zh-TW" altLang="en-US" sz="2400" b="1" u="sng" dirty="0" smtClean="0">
                <a:solidFill>
                  <a:srgbClr val="0C11E2"/>
                </a:solidFill>
                <a:ea typeface="標楷體" pitchFamily="65" charset="-120"/>
              </a:rPr>
              <a:t>管理人員：巫孟蒨小姐 </a:t>
            </a:r>
            <a:r>
              <a:rPr lang="en-US" altLang="zh-TW" sz="2400" b="1" u="sng" dirty="0" smtClean="0">
                <a:solidFill>
                  <a:srgbClr val="0C11E2"/>
                </a:solidFill>
                <a:ea typeface="標楷體" pitchFamily="65" charset="-120"/>
              </a:rPr>
              <a:t>5280)</a:t>
            </a:r>
            <a:endParaRPr lang="en-US" altLang="zh-TW" sz="2400" b="1" u="sng" dirty="0" smtClean="0">
              <a:solidFill>
                <a:srgbClr val="0C11E2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1200"/>
              </a:spcBef>
              <a:buFont typeface="Arial" charset="0"/>
              <a:buNone/>
            </a:pP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		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000" b="1" smtClean="0">
                <a:latin typeface="標楷體" pitchFamily="65" charset="-120"/>
                <a:ea typeface="標楷體" pitchFamily="65" charset="-120"/>
              </a:rPr>
              <a:t>掛號郵件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、包裹、</a:t>
            </a:r>
            <a:r>
              <a:rPr lang="en-US" altLang="zh-TW" sz="2000" b="1" dirty="0" smtClean="0"/>
              <a:t>D HL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或快遞等物品，經總務處收件登錄後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charset="0"/>
              <a:buNone/>
            </a:pP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即以本校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MAIL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通知收件人前來領取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charset="0"/>
              <a:buNone/>
            </a:pP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		2.</a:t>
            </a:r>
            <a:r>
              <a:rPr lang="zh-TW" altLang="en-US" sz="2000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請出示收件人及代領人之證件，確認後簽收領回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0"/>
              </a:spcBef>
              <a:buFont typeface="Arial" charset="0"/>
              <a:buNone/>
            </a:pP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		3.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印刷品、平信、限時信及同等級之航空信件，以文件傳送方式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0"/>
              </a:spcBef>
              <a:buFont typeface="Arial" charset="0"/>
              <a:buNone/>
            </a:pP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到各單位收發窗口再轉交收件人。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0"/>
              </a:spcBef>
              <a:buFont typeface="Arial" charset="0"/>
              <a:buNone/>
            </a:pP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		4.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如屬</a:t>
            </a:r>
            <a:r>
              <a:rPr lang="zh-TW" altLang="en-US" sz="2000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重要或緊急之信件，請以掛號</a:t>
            </a:r>
            <a:r>
              <a:rPr lang="en-US" altLang="zh-TW" sz="2000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以上</a:t>
            </a:r>
            <a:r>
              <a:rPr lang="en-US" altLang="zh-TW" sz="2000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寄達本校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並註明</a:t>
            </a:r>
            <a:endParaRPr lang="en-US" altLang="zh-TW" sz="20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charset="0"/>
              <a:buNone/>
            </a:pPr>
            <a:r>
              <a:rPr lang="zh-TW" altLang="en-US" sz="2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       系所單位人名，以利即時及正確通知收件人領取。</a:t>
            </a:r>
            <a:endParaRPr lang="en-US" altLang="zh-TW" sz="20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		5.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新進人員或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MAIL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帳號有異動者，請主動提供正確資料供建檔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或更新。</a:t>
            </a:r>
            <a:r>
              <a:rPr lang="zh-TW" altLang="en-US" sz="2000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國際信件常往來者請提供英文名字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，以利信件即時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通知及轉交收件人。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       6.</a:t>
            </a:r>
            <a:r>
              <a:rPr lang="zh-TW" altLang="en-US" sz="2000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水果、冷凍貨運或檢體，請直送單位收件，總務處不代收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20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zh-TW" sz="2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以維物件時效性。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2347C4-FA64-484F-9746-B7929297AAD1}" type="slidenum">
              <a:rPr lang="en-US" altLang="zh-TW" smtClean="0"/>
              <a:pPr/>
              <a:t>21</a:t>
            </a:fld>
            <a:endParaRPr lang="en-US" altLang="zh-TW"/>
          </a:p>
        </p:txBody>
      </p:sp>
      <p:sp>
        <p:nvSpPr>
          <p:cNvPr id="5" name="矩形 4"/>
          <p:cNvSpPr/>
          <p:nvPr/>
        </p:nvSpPr>
        <p:spPr>
          <a:xfrm>
            <a:off x="899592" y="260648"/>
            <a:ext cx="144016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zh-TW" altLang="en-US" sz="3200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endParaRPr lang="zh-TW" altLang="en-US" sz="3200" dirty="0">
              <a:solidFill>
                <a:schemeClr val="accent1">
                  <a:lumMod val="10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內容版面配置區 2"/>
          <p:cNvSpPr>
            <a:spLocks noGrp="1"/>
          </p:cNvSpPr>
          <p:nvPr>
            <p:ph idx="1"/>
          </p:nvPr>
        </p:nvSpPr>
        <p:spPr>
          <a:xfrm>
            <a:off x="323528" y="0"/>
            <a:ext cx="8568952" cy="6669360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		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  ●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院校區間文件傳送服務。</a:t>
            </a:r>
            <a:endParaRPr lang="en-US" altLang="zh-TW" sz="24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  <a:defRPr/>
            </a:pP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2400" b="1" dirty="0" smtClean="0">
                <a:solidFill>
                  <a:schemeClr val="accent1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校內文件送到家服務。</a:t>
            </a:r>
            <a:endParaRPr lang="en-US" altLang="zh-TW" sz="24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  <a:defRPr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  ●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傳真服務。</a:t>
            </a:r>
            <a:endParaRPr lang="en-US" altLang="zh-TW" sz="24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  <a:defRPr/>
            </a:pP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  <a:defRPr/>
            </a:pP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2400" b="1" dirty="0" smtClean="0">
                <a:solidFill>
                  <a:schemeClr val="accent1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汎航院校區間接駁車</a:t>
            </a:r>
            <a:r>
              <a:rPr lang="en-US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(30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分一班</a:t>
            </a:r>
            <a:r>
              <a:rPr lang="en-US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None/>
              <a:defRPr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  ●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教職員工上</a:t>
            </a: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下班外租專車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  <a:defRPr/>
            </a:pP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en-US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上班專車</a:t>
            </a:r>
            <a:r>
              <a:rPr lang="en-US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08:05 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、下班專車</a:t>
            </a:r>
            <a:r>
              <a:rPr lang="en-US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17:05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及</a:t>
            </a:r>
            <a:r>
              <a:rPr lang="en-US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17:10)</a:t>
            </a:r>
          </a:p>
          <a:p>
            <a:pPr>
              <a:buNone/>
              <a:defRPr/>
            </a:pP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三重客運</a:t>
            </a:r>
            <a:r>
              <a:rPr lang="en-US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1211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公車</a:t>
            </a:r>
            <a:r>
              <a:rPr lang="en-US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經</a:t>
            </a:r>
            <a:r>
              <a:rPr lang="en-US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A7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往台北市政府</a:t>
            </a:r>
            <a:r>
              <a:rPr lang="en-US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</a:t>
            </a:r>
            <a:endParaRPr lang="en-US" altLang="zh-TW" sz="24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  <a:defRPr/>
            </a:pP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         </a:t>
            </a:r>
            <a:r>
              <a:rPr lang="en-US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603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公車</a:t>
            </a:r>
            <a:r>
              <a:rPr lang="en-US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經</a:t>
            </a:r>
            <a:r>
              <a:rPr lang="en-US" altLang="zh-TW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A7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往丹鳳捷運站</a:t>
            </a:r>
            <a:r>
              <a:rPr lang="en-US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</a:t>
            </a:r>
            <a:endParaRPr lang="en-US" altLang="zh-TW" sz="24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  <a:defRPr/>
            </a:pP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 桃園客運</a:t>
            </a:r>
            <a:r>
              <a:rPr lang="en-US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202</a:t>
            </a: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公車</a:t>
            </a:r>
            <a:r>
              <a:rPr lang="en-US" altLang="zh-TW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經</a:t>
            </a:r>
            <a:r>
              <a:rPr lang="en-US" altLang="zh-TW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A7)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5057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公車</a:t>
            </a:r>
            <a:r>
              <a:rPr lang="en-US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經</a:t>
            </a:r>
            <a:r>
              <a:rPr lang="en-US" altLang="zh-TW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A7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往桃園</a:t>
            </a:r>
            <a:r>
              <a:rPr lang="en-US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None/>
              <a:defRPr/>
            </a:pP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2400" b="1" dirty="0" smtClean="0">
                <a:solidFill>
                  <a:schemeClr val="accent1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配合教學，調整校園生態及草木區修剪作業時間。</a:t>
            </a:r>
            <a:endParaRPr lang="en-US" altLang="zh-TW" sz="24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  <a:defRPr/>
            </a:pP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提供烤肉區供師生申請免費使用。</a:t>
            </a:r>
            <a:endParaRPr lang="en-US" altLang="zh-TW" sz="24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		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         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zh-TW" altLang="en-US" sz="2800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endParaRPr lang="zh-TW" altLang="en-US" dirty="0" smtClean="0"/>
          </a:p>
        </p:txBody>
      </p:sp>
      <p:pic>
        <p:nvPicPr>
          <p:cNvPr id="4" name="圖片 3" descr="C:\Program Files\Microsoft Office\MEDIA\CAGCAT10\j0149481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88640"/>
            <a:ext cx="201622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 descr="C:\Documents and Settings\d000000092\Local Settings\Temporary Internet Files\Content.IE5\01GTERGH\MM900288909[1]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32656"/>
            <a:ext cx="12241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C:\Program Files\Microsoft Office\MEDIA\CAGCAT10\j0183328.wm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412776"/>
            <a:ext cx="18002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4294967295"/>
          </p:nvPr>
        </p:nvSpPr>
        <p:spPr>
          <a:xfrm>
            <a:off x="3362325" y="6381750"/>
            <a:ext cx="2289175" cy="476250"/>
          </a:xfrm>
          <a:prstGeom prst="rect">
            <a:avLst/>
          </a:prstGeom>
        </p:spPr>
        <p:txBody>
          <a:bodyPr/>
          <a:lstStyle/>
          <a:p>
            <a:fld id="{B92347C4-FA64-484F-9746-B7929297AAD1}" type="slidenum">
              <a:rPr lang="en-US" altLang="zh-TW" smtClean="0"/>
              <a:pPr/>
              <a:t>22</a:t>
            </a:fld>
            <a:endParaRPr lang="en-US" altLang="zh-TW"/>
          </a:p>
        </p:txBody>
      </p:sp>
      <p:pic>
        <p:nvPicPr>
          <p:cNvPr id="8" name="圖片 7" descr="C:\Documents and Settings\d000000092\Local Settings\Temporary Internet Files\Content.IE5\OPS74NW3\MC900417024[1].WM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5445224"/>
            <a:ext cx="208823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8229600" cy="1353815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zh-TW" altLang="en-US" sz="3600" b="1" u="sng" dirty="0" smtClean="0">
                <a:solidFill>
                  <a:srgbClr val="0000FF"/>
                </a:solidFill>
                <a:ea typeface="標楷體" pitchFamily="65" charset="-120"/>
              </a:rPr>
              <a:t>  修繕服務</a:t>
            </a:r>
            <a:r>
              <a:rPr lang="en-US" altLang="zh-TW" sz="3600" b="1" u="sng" dirty="0" smtClean="0">
                <a:solidFill>
                  <a:schemeClr val="accent2">
                    <a:lumMod val="75000"/>
                  </a:schemeClr>
                </a:solidFill>
                <a:ea typeface="標楷體" pitchFamily="65" charset="-120"/>
              </a:rPr>
              <a:t/>
            </a:r>
            <a:br>
              <a:rPr lang="en-US" altLang="zh-TW" sz="3600" b="1" u="sng" dirty="0" smtClean="0">
                <a:solidFill>
                  <a:schemeClr val="accent2">
                    <a:lumMod val="75000"/>
                  </a:schemeClr>
                </a:solidFill>
                <a:ea typeface="標楷體" pitchFamily="65" charset="-120"/>
              </a:rPr>
            </a:br>
            <a:r>
              <a:rPr lang="zh-TW" altLang="en-US" sz="3600" b="1" dirty="0" smtClean="0">
                <a:solidFill>
                  <a:srgbClr val="0000FF"/>
                </a:solidFill>
                <a:ea typeface="標楷體" pitchFamily="65" charset="-120"/>
              </a:rPr>
              <a:t>            </a:t>
            </a:r>
            <a:r>
              <a:rPr lang="zh-TW" altLang="en-US" sz="3600" b="1" u="sng" dirty="0" smtClean="0">
                <a:solidFill>
                  <a:srgbClr val="0000FF"/>
                </a:solidFill>
                <a:ea typeface="標楷體" pitchFamily="65" charset="-120"/>
              </a:rPr>
              <a:t> 緊急請修</a:t>
            </a:r>
            <a:r>
              <a:rPr lang="zh-TW" altLang="en-US" sz="3600" b="1" u="sng" dirty="0" smtClean="0">
                <a:solidFill>
                  <a:srgbClr val="0C11E2"/>
                </a:solidFill>
                <a:ea typeface="標楷體" pitchFamily="65" charset="-120"/>
              </a:rPr>
              <a:t>專線 </a:t>
            </a:r>
            <a:r>
              <a:rPr lang="en-US" altLang="zh-TW" sz="3600" b="1" u="sng" dirty="0" smtClean="0">
                <a:solidFill>
                  <a:srgbClr val="C00000"/>
                </a:solidFill>
                <a:ea typeface="標楷體" pitchFamily="65" charset="-120"/>
              </a:rPr>
              <a:t>3000</a:t>
            </a:r>
            <a:endParaRPr lang="zh-TW" altLang="en-US" sz="3600" b="1" u="sng" dirty="0" smtClean="0">
              <a:solidFill>
                <a:srgbClr val="C00000"/>
              </a:solidFill>
              <a:ea typeface="標楷體" pitchFamily="65" charset="-12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528" y="1772816"/>
            <a:ext cx="8532440" cy="489654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  1.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校內一般設施修繕申請：      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       各教學或行政單位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→登入</a:t>
            </a:r>
            <a:r>
              <a:rPr lang="zh-TW" altLang="en-US" sz="2800" b="1" dirty="0" smtClean="0"/>
              <a:t>「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校務資訊系統</a:t>
            </a:r>
            <a:r>
              <a:rPr lang="zh-TW" altLang="en-US" sz="2800" b="1" dirty="0" smtClean="0"/>
              <a:t>」</a:t>
            </a:r>
            <a:r>
              <a:rPr lang="en-US" altLang="zh-TW" sz="2800" b="1" dirty="0" smtClean="0"/>
              <a:t>《</a:t>
            </a:r>
            <a:r>
              <a:rPr lang="zh-TW" altLang="en-US" sz="2800" b="1" u="sng" dirty="0" smtClean="0">
                <a:latin typeface="標楷體" pitchFamily="65" charset="-120"/>
                <a:ea typeface="標楷體" pitchFamily="65" charset="-120"/>
              </a:rPr>
              <a:t>工務請修系統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》</a:t>
            </a:r>
          </a:p>
          <a:p>
            <a:pPr>
              <a:spcAft>
                <a:spcPts val="1200"/>
              </a:spcAft>
              <a:buNone/>
            </a:pP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zh-TW" altLang="en-US" sz="2800" b="1" dirty="0" smtClean="0">
                <a:ea typeface="標楷體" pitchFamily="65" charset="-120"/>
              </a:rPr>
              <a:t>辦理。</a:t>
            </a:r>
            <a:endParaRPr lang="zh-TW" altLang="en-US" sz="28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	2.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遇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緊急案件或特殊原因</a:t>
            </a:r>
            <a:r>
              <a:rPr lang="en-US" altLang="zh-TW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如：漏水</a:t>
            </a:r>
            <a:r>
              <a:rPr lang="zh-TW" altLang="zh-TW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、漏電</a:t>
            </a:r>
            <a:r>
              <a:rPr lang="en-US" altLang="zh-TW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	  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請立即撥 </a:t>
            </a:r>
            <a:r>
              <a:rPr lang="en-US" altLang="zh-TW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3000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，以進行搶修。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2347C4-FA64-484F-9746-B7929297AAD1}" type="slidenum">
              <a:rPr lang="en-US" altLang="zh-TW" smtClean="0"/>
              <a:pPr/>
              <a:t>23</a:t>
            </a:fld>
            <a:endParaRPr lang="en-US" altLang="zh-TW"/>
          </a:p>
        </p:txBody>
      </p:sp>
      <p:pic>
        <p:nvPicPr>
          <p:cNvPr id="6" name="圖片 5" descr="C:\Program Files\Microsoft Office\MEDIA\CAGCAT10\j0199727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916832"/>
            <a:ext cx="144016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 descr="http://officeimg.vo.msecnd.net/en-us/images/MB900383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5013176"/>
            <a:ext cx="1634480" cy="17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32656"/>
            <a:ext cx="6984776" cy="1008112"/>
          </a:xfrm>
        </p:spPr>
        <p:txBody>
          <a:bodyPr>
            <a:normAutofit fontScale="90000"/>
          </a:bodyPr>
          <a:lstStyle/>
          <a:p>
            <a:r>
              <a:rPr lang="en-US" altLang="zh-TW" sz="3600" b="1" u="sng" dirty="0" smtClean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b="1" u="sng" dirty="0" smtClean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校園安全服務</a:t>
            </a:r>
            <a:r>
              <a:rPr lang="en-US" altLang="zh-TW" sz="36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zh-TW" altLang="en-US" sz="3600" b="1" u="sng" dirty="0" smtClean="0">
                <a:solidFill>
                  <a:srgbClr val="0000FF"/>
                </a:solidFill>
                <a:ea typeface="標楷體" pitchFamily="65" charset="-120"/>
              </a:rPr>
              <a:t>警衛組專線 </a:t>
            </a:r>
            <a:r>
              <a:rPr lang="en-US" altLang="zh-TW" sz="3600" b="1" u="sng" dirty="0" smtClean="0">
                <a:solidFill>
                  <a:srgbClr val="C00000"/>
                </a:solidFill>
                <a:ea typeface="標楷體" pitchFamily="65" charset="-120"/>
              </a:rPr>
              <a:t>5000</a:t>
            </a:r>
            <a:endParaRPr lang="zh-TW" altLang="en-US" sz="3600" b="1" u="sng" dirty="0" smtClean="0">
              <a:solidFill>
                <a:srgbClr val="C00000"/>
              </a:solidFill>
              <a:ea typeface="標楷體" pitchFamily="65" charset="-12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520" y="1484784"/>
            <a:ext cx="8569325" cy="521196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20000"/>
              </a:lnSpc>
              <a:buNone/>
              <a:defRPr/>
            </a:pPr>
            <a:r>
              <a:rPr lang="en-US" altLang="zh-TW" sz="2800" b="1" dirty="0" smtClean="0">
                <a:solidFill>
                  <a:srgbClr val="0C11E2"/>
                </a:solidFill>
                <a:ea typeface="標楷體" pitchFamily="65" charset="-120"/>
              </a:rPr>
              <a:t>	</a:t>
            </a:r>
            <a:r>
              <a:rPr lang="zh-TW" altLang="en-US" sz="2400" b="1" dirty="0" smtClean="0">
                <a:solidFill>
                  <a:srgbClr val="0C11E2"/>
                </a:solidFill>
                <a:ea typeface="標楷體" pitchFamily="65" charset="-120"/>
              </a:rPr>
              <a:t>●</a:t>
            </a:r>
            <a:r>
              <a:rPr lang="en-US" altLang="zh-TW" sz="2400" b="1" dirty="0" smtClean="0">
                <a:solidFill>
                  <a:schemeClr val="accent1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24</a:t>
            </a:r>
            <a:r>
              <a:rPr lang="zh-TW" altLang="en-US" sz="2400" b="1" dirty="0" smtClean="0">
                <a:solidFill>
                  <a:schemeClr val="accent1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小時勤務巡邏、</a:t>
            </a:r>
            <a:r>
              <a:rPr lang="zh-TW" altLang="en-US" sz="2400" b="1" dirty="0" smtClean="0">
                <a:solidFill>
                  <a:schemeClr val="accent1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夜間巡查並協助關燈及門禁安全作業</a:t>
            </a:r>
            <a:endParaRPr lang="en-US" altLang="zh-TW" sz="2400" b="1" dirty="0" smtClean="0">
              <a:solidFill>
                <a:schemeClr val="accent1">
                  <a:lumMod val="25000"/>
                </a:schemeClr>
              </a:solidFill>
              <a:latin typeface="標楷體" pitchFamily="65" charset="-120"/>
              <a:ea typeface="標楷體" pitchFamily="65" charset="-120"/>
              <a:cs typeface="Arial" pitchFamily="34" charset="0"/>
            </a:endParaRPr>
          </a:p>
          <a:p>
            <a:pPr>
              <a:lnSpc>
                <a:spcPct val="120000"/>
              </a:lnSpc>
              <a:buNone/>
              <a:defRPr/>
            </a:pPr>
            <a:r>
              <a:rPr lang="zh-TW" altLang="en-US" sz="2400" b="1" dirty="0" smtClean="0">
                <a:solidFill>
                  <a:schemeClr val="accent1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400" b="1" dirty="0" smtClean="0">
                <a:solidFill>
                  <a:srgbClr val="0C11E2"/>
                </a:solidFill>
                <a:ea typeface="標楷體" pitchFamily="65" charset="-120"/>
              </a:rPr>
              <a:t>●</a:t>
            </a:r>
            <a:r>
              <a:rPr lang="zh-TW" altLang="en-US" sz="2400" b="1" dirty="0" smtClean="0">
                <a:solidFill>
                  <a:schemeClr val="accent1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維護校區人員及財物安全、</a:t>
            </a:r>
            <a:r>
              <a:rPr lang="zh-TW" altLang="en-US" sz="2400" b="1" dirty="0" smtClean="0">
                <a:solidFill>
                  <a:schemeClr val="accent1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行車秩序維護及人車安全行進</a:t>
            </a:r>
            <a:endParaRPr lang="en-US" altLang="zh-TW" sz="2400" b="1" dirty="0" smtClean="0">
              <a:solidFill>
                <a:schemeClr val="accent1">
                  <a:lumMod val="25000"/>
                </a:schemeClr>
              </a:solidFill>
              <a:latin typeface="標楷體" pitchFamily="65" charset="-120"/>
              <a:ea typeface="標楷體" pitchFamily="65" charset="-120"/>
              <a:cs typeface="Arial" pitchFamily="34" charset="0"/>
            </a:endParaRPr>
          </a:p>
          <a:p>
            <a:pPr>
              <a:lnSpc>
                <a:spcPct val="120000"/>
              </a:lnSpc>
              <a:buNone/>
              <a:defRPr/>
            </a:pPr>
            <a:r>
              <a:rPr lang="en-US" altLang="zh-TW" sz="2400" b="1" dirty="0" smtClean="0">
                <a:solidFill>
                  <a:schemeClr val="accent1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  </a:t>
            </a:r>
            <a:r>
              <a:rPr lang="zh-TW" altLang="en-US" sz="2400" b="1" dirty="0" smtClean="0">
                <a:solidFill>
                  <a:srgbClr val="0C11E2"/>
                </a:solidFill>
                <a:ea typeface="標楷體" pitchFamily="65" charset="-120"/>
              </a:rPr>
              <a:t>●</a:t>
            </a:r>
            <a:r>
              <a:rPr lang="zh-TW" altLang="en-US" sz="24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發覺異常及突發狀況緊急處理</a:t>
            </a:r>
            <a:endParaRPr lang="en-US" altLang="zh-TW" sz="2400" b="1" dirty="0" smtClean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  <a:cs typeface="Arial" pitchFamily="34" charset="0"/>
            </a:endParaRPr>
          </a:p>
          <a:p>
            <a:pPr>
              <a:lnSpc>
                <a:spcPct val="120000"/>
              </a:lnSpc>
              <a:buNone/>
              <a:defRPr/>
            </a:pPr>
            <a:r>
              <a:rPr lang="zh-TW" altLang="en-US" sz="2400" b="1" dirty="0" smtClean="0">
                <a:solidFill>
                  <a:schemeClr val="accent1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  </a:t>
            </a:r>
            <a:r>
              <a:rPr lang="zh-TW" altLang="en-US" sz="2400" b="1" dirty="0" smtClean="0">
                <a:solidFill>
                  <a:srgbClr val="0C11E2"/>
                </a:solidFill>
                <a:ea typeface="標楷體" pitchFamily="65" charset="-120"/>
              </a:rPr>
              <a:t>●</a:t>
            </a:r>
            <a:r>
              <a:rPr lang="zh-TW" altLang="en-US" sz="2400" b="1" dirty="0" smtClean="0">
                <a:solidFill>
                  <a:schemeClr val="accent1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蛇類、野狗等動物協助捕捉</a:t>
            </a:r>
            <a:endParaRPr lang="en-US" altLang="zh-TW" sz="2400" b="1" dirty="0" smtClean="0">
              <a:solidFill>
                <a:schemeClr val="accent1">
                  <a:lumMod val="25000"/>
                </a:schemeClr>
              </a:solidFill>
              <a:latin typeface="標楷體" pitchFamily="65" charset="-120"/>
              <a:ea typeface="標楷體" pitchFamily="65" charset="-120"/>
              <a:cs typeface="Arial" pitchFamily="34" charset="0"/>
            </a:endParaRPr>
          </a:p>
          <a:p>
            <a:pPr>
              <a:lnSpc>
                <a:spcPct val="120000"/>
              </a:lnSpc>
              <a:buNone/>
              <a:defRPr/>
            </a:pPr>
            <a:r>
              <a:rPr lang="zh-TW" altLang="en-US" sz="2400" b="1" dirty="0" smtClean="0">
                <a:solidFill>
                  <a:srgbClr val="0C11E2"/>
                </a:solidFill>
                <a:ea typeface="標楷體" pitchFamily="65" charset="-120"/>
              </a:rPr>
              <a:t>    ●</a:t>
            </a:r>
            <a:r>
              <a:rPr lang="zh-TW" altLang="en-US" sz="24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工程車輛出入管理及抽查後車箱作業</a:t>
            </a:r>
            <a:endParaRPr lang="en-US" altLang="zh-TW" sz="2400" b="1" dirty="0" smtClean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  <a:cs typeface="Arial" pitchFamily="34" charset="0"/>
            </a:endParaRPr>
          </a:p>
          <a:p>
            <a:pPr>
              <a:lnSpc>
                <a:spcPct val="120000"/>
              </a:lnSpc>
              <a:buNone/>
              <a:defRPr/>
            </a:pPr>
            <a:r>
              <a:rPr lang="en-US" altLang="zh-TW" sz="2400" b="1" dirty="0" smtClean="0">
                <a:solidFill>
                  <a:schemeClr val="accent1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  </a:t>
            </a:r>
            <a:r>
              <a:rPr lang="zh-TW" altLang="en-US" sz="2400" b="1" dirty="0" smtClean="0">
                <a:solidFill>
                  <a:srgbClr val="0C11E2"/>
                </a:solidFill>
                <a:ea typeface="標楷體" pitchFamily="65" charset="-120"/>
              </a:rPr>
              <a:t>●</a:t>
            </a:r>
            <a:r>
              <a:rPr lang="zh-TW" altLang="en-US" sz="2400" b="1" dirty="0" smtClean="0">
                <a:solidFill>
                  <a:schemeClr val="accent1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春節假期校園安全維護不打烊</a:t>
            </a:r>
            <a:r>
              <a:rPr lang="en-US" altLang="zh-TW" sz="2400" b="1" dirty="0" smtClean="0">
                <a:solidFill>
                  <a:schemeClr val="accent1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      </a:t>
            </a:r>
          </a:p>
          <a:p>
            <a:pPr>
              <a:buNone/>
              <a:defRPr/>
            </a:pPr>
            <a:r>
              <a:rPr lang="zh-TW" altLang="en-US" sz="2400" b="1" dirty="0" smtClean="0">
                <a:solidFill>
                  <a:srgbClr val="0C11E2"/>
                </a:solidFill>
                <a:ea typeface="標楷體" pitchFamily="65" charset="-120"/>
              </a:rPr>
              <a:t>    ●</a:t>
            </a:r>
            <a:r>
              <a:rPr lang="zh-TW" altLang="en-US" sz="24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教職員生自行叫車入校，請通知警衛放行計程車進入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。  </a:t>
            </a:r>
            <a:endParaRPr lang="en-US" altLang="zh-TW" sz="24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  <a:buNone/>
              <a:defRPr/>
            </a:pPr>
            <a:r>
              <a:rPr lang="en-US" altLang="zh-TW" sz="2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400" b="1" dirty="0" smtClean="0">
                <a:solidFill>
                  <a:srgbClr val="0C11E2"/>
                </a:solidFill>
                <a:ea typeface="標楷體" pitchFamily="65" charset="-120"/>
              </a:rPr>
              <a:t>●</a:t>
            </a:r>
            <a:r>
              <a:rPr lang="zh-TW" altLang="en-US" sz="2400" b="1" dirty="0" smtClean="0">
                <a:solidFill>
                  <a:srgbClr val="C00000"/>
                </a:solidFill>
                <a:ea typeface="標楷體" pitchFamily="65" charset="-120"/>
              </a:rPr>
              <a:t>如有人員</a:t>
            </a:r>
            <a:r>
              <a:rPr lang="zh-TW" altLang="en-US" sz="2400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自行叫</a:t>
            </a:r>
            <a:r>
              <a:rPr lang="zh-TW" altLang="zh-TW" sz="2400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救護車、警車、消防車</a:t>
            </a:r>
            <a:r>
              <a:rPr lang="zh-TW" altLang="en-US" sz="2400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入校者</a:t>
            </a:r>
            <a:r>
              <a:rPr lang="zh-TW" altLang="en-US" sz="2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24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2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請即</a:t>
            </a:r>
            <a:r>
              <a:rPr lang="zh-TW" altLang="en-US" sz="2400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通知警衛並說明事故地點</a:t>
            </a:r>
            <a:r>
              <a:rPr lang="zh-TW" altLang="en-US" sz="2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，以利校警明確指引車輛</a:t>
            </a:r>
            <a:endParaRPr lang="en-US" altLang="zh-TW" sz="24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2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到位及現場協助處理。</a:t>
            </a:r>
            <a:endParaRPr lang="en-US" altLang="zh-TW" sz="2800" b="1" dirty="0" smtClean="0">
              <a:ea typeface="標楷體" pitchFamily="65" charset="-120"/>
              <a:cs typeface="Arial" pitchFamily="34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endParaRPr lang="zh-TW" altLang="en-US" sz="2400" b="1" dirty="0" smtClean="0"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buNone/>
            </a:pPr>
            <a:endParaRPr lang="en-US" altLang="zh-TW" dirty="0"/>
          </a:p>
        </p:txBody>
      </p:sp>
      <p:pic>
        <p:nvPicPr>
          <p:cNvPr id="6" name="圖片 5" descr="吹哨指揮交通的警察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780928"/>
            <a:ext cx="18002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692696"/>
            <a:ext cx="7200800" cy="108012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6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資材收發料作業</a:t>
            </a:r>
            <a:r>
              <a:rPr lang="en-US" altLang="zh-TW" sz="3600" b="1" u="sng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b="1" u="sng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           </a:t>
            </a:r>
            <a:r>
              <a:rPr lang="zh-TW" altLang="en-US" sz="3600" b="1" u="sng" dirty="0" smtClean="0">
                <a:solidFill>
                  <a:srgbClr val="0C11E2"/>
                </a:solidFill>
                <a:ea typeface="標楷體" pitchFamily="65" charset="-120"/>
              </a:rPr>
              <a:t>服務專線 </a:t>
            </a:r>
            <a:r>
              <a:rPr lang="en-US" altLang="zh-TW" sz="3600" b="1" u="sng" dirty="0" smtClean="0">
                <a:solidFill>
                  <a:srgbClr val="C00000"/>
                </a:solidFill>
                <a:ea typeface="標楷體" pitchFamily="65" charset="-120"/>
              </a:rPr>
              <a:t>5022</a:t>
            </a:r>
            <a:endParaRPr lang="zh-TW" altLang="en-US" sz="3600" b="1" u="sng" dirty="0" smtClean="0">
              <a:solidFill>
                <a:srgbClr val="C00000"/>
              </a:solidFill>
              <a:ea typeface="標楷體" pitchFamily="65" charset="-12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560" y="1961009"/>
            <a:ext cx="7378700" cy="3628231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zh-TW" altLang="en-US" b="1" dirty="0" smtClean="0">
                <a:solidFill>
                  <a:srgbClr val="0C11E2"/>
                </a:solidFill>
                <a:ea typeface="標楷體" pitchFamily="65" charset="-120"/>
              </a:rPr>
              <a:t>                          </a:t>
            </a:r>
            <a:r>
              <a:rPr lang="zh-TW" altLang="en-US" b="1" u="sng" dirty="0" smtClean="0">
                <a:solidFill>
                  <a:srgbClr val="0C11E2"/>
                </a:solidFill>
                <a:ea typeface="標楷體" pitchFamily="65" charset="-120"/>
              </a:rPr>
              <a:t>   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 1</a:t>
            </a:r>
            <a:r>
              <a:rPr lang="en-US" altLang="en-US" sz="3200" b="1" dirty="0" smtClean="0">
                <a:ea typeface="新細明體" pitchFamily="18" charset="-120"/>
              </a:rPr>
              <a:t>、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請採購物品收發料作業。</a:t>
            </a:r>
          </a:p>
          <a:p>
            <a:pPr>
              <a:buNone/>
            </a:pP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en-US" sz="3200" b="1" dirty="0" smtClean="0">
                <a:ea typeface="新細明體" pitchFamily="18" charset="-120"/>
              </a:rPr>
              <a:t>、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單位文具用品通知領用作業。</a:t>
            </a:r>
          </a:p>
          <a:p>
            <a:pPr>
              <a:buNone/>
            </a:pP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en-US" altLang="en-US" sz="3200" b="1" dirty="0" smtClean="0">
                <a:ea typeface="新細明體" pitchFamily="18" charset="-120"/>
              </a:rPr>
              <a:t>、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資材相關作業辦理。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2347C4-FA64-484F-9746-B7929297AAD1}" type="slidenum">
              <a:rPr lang="en-US" altLang="zh-TW" smtClean="0"/>
              <a:pPr/>
              <a:t>25</a:t>
            </a:fld>
            <a:endParaRPr lang="en-US" altLang="zh-TW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 descr="20080906101357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-36512" y="333375"/>
            <a:ext cx="9144000" cy="579278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zh-TW" sz="4000" dirty="0" smtClean="0">
              <a:solidFill>
                <a:schemeClr val="accent2">
                  <a:lumMod val="50000"/>
                </a:schemeClr>
              </a:solidFill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z="4000" b="1" dirty="0" smtClean="0">
                <a:solidFill>
                  <a:schemeClr val="accent2">
                    <a:lumMod val="50000"/>
                  </a:schemeClr>
                </a:solidFill>
                <a:ea typeface="標楷體" pitchFamily="65" charset="-120"/>
              </a:rPr>
              <a:t>		</a:t>
            </a:r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  <a:ea typeface="標楷體" pitchFamily="65" charset="-120"/>
              </a:rPr>
              <a:t>～以上</a:t>
            </a:r>
            <a:endParaRPr lang="en-US" altLang="zh-TW" sz="4000" b="1" dirty="0" smtClean="0">
              <a:solidFill>
                <a:schemeClr val="accent2">
                  <a:lumMod val="50000"/>
                </a:schemeClr>
              </a:solidFill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z="4000" b="1" dirty="0" smtClean="0">
                <a:solidFill>
                  <a:schemeClr val="accent2">
                    <a:lumMod val="50000"/>
                  </a:schemeClr>
                </a:solidFill>
                <a:ea typeface="標楷體" pitchFamily="65" charset="-120"/>
              </a:rPr>
              <a:t>                </a:t>
            </a:r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  <a:ea typeface="標楷體" pitchFamily="65" charset="-120"/>
              </a:rPr>
              <a:t>總務處相關業務介紹</a:t>
            </a:r>
            <a:endParaRPr lang="en-US" altLang="zh-TW" sz="4000" b="1" dirty="0" smtClean="0">
              <a:solidFill>
                <a:schemeClr val="accent2">
                  <a:lumMod val="50000"/>
                </a:schemeClr>
              </a:solidFill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z="4000" b="1" dirty="0" smtClean="0">
                <a:solidFill>
                  <a:schemeClr val="accent2">
                    <a:lumMod val="50000"/>
                  </a:schemeClr>
                </a:solidFill>
                <a:ea typeface="標楷體" pitchFamily="65" charset="-120"/>
              </a:rPr>
              <a:t>                </a:t>
            </a:r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  <a:ea typeface="標楷體" pitchFamily="65" charset="-120"/>
              </a:rPr>
              <a:t>詳細內容及常見</a:t>
            </a:r>
            <a:r>
              <a:rPr lang="en-US" altLang="zh-TW" sz="4000" b="1" dirty="0" smtClean="0">
                <a:solidFill>
                  <a:schemeClr val="accent2">
                    <a:lumMod val="50000"/>
                  </a:schemeClr>
                </a:solidFill>
                <a:ea typeface="標楷體" pitchFamily="65" charset="-120"/>
              </a:rPr>
              <a:t>Q&amp;A</a:t>
            </a:r>
          </a:p>
          <a:p>
            <a:pPr eaLnBrk="1" hangingPunct="1">
              <a:buFontTx/>
              <a:buNone/>
            </a:pPr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  <a:ea typeface="標楷體" pitchFamily="65" charset="-120"/>
              </a:rPr>
              <a:t>                    歡迎上網瀏覽  </a:t>
            </a:r>
            <a:endParaRPr lang="en-US" altLang="zh-TW" sz="4000" b="1" dirty="0" smtClean="0">
              <a:solidFill>
                <a:schemeClr val="accent2">
                  <a:lumMod val="50000"/>
                </a:schemeClr>
              </a:solidFill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z="4000" b="1" dirty="0" smtClean="0">
                <a:solidFill>
                  <a:schemeClr val="accent2">
                    <a:lumMod val="50000"/>
                  </a:schemeClr>
                </a:solidFill>
                <a:ea typeface="標楷體" pitchFamily="65" charset="-120"/>
              </a:rPr>
              <a:t>				</a:t>
            </a:r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  <a:ea typeface="標楷體" pitchFamily="65" charset="-120"/>
              </a:rPr>
              <a:t>   </a:t>
            </a:r>
            <a:endParaRPr lang="en-US" altLang="zh-TW" sz="4000" b="1" dirty="0" smtClean="0">
              <a:solidFill>
                <a:schemeClr val="accent2">
                  <a:lumMod val="50000"/>
                </a:schemeClr>
              </a:solidFill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z="4000" b="1" dirty="0" smtClean="0">
                <a:solidFill>
                  <a:schemeClr val="accent2">
                    <a:lumMod val="50000"/>
                  </a:schemeClr>
                </a:solidFill>
                <a:ea typeface="標楷體" pitchFamily="65" charset="-120"/>
              </a:rPr>
              <a:t>                      		</a:t>
            </a:r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  <a:ea typeface="標楷體" pitchFamily="65" charset="-120"/>
              </a:rPr>
              <a:t>謝謝您</a:t>
            </a:r>
            <a:r>
              <a:rPr lang="en-US" altLang="zh-TW" sz="4000" b="1" dirty="0" smtClean="0">
                <a:solidFill>
                  <a:schemeClr val="accent2">
                    <a:lumMod val="50000"/>
                  </a:schemeClr>
                </a:solidFill>
                <a:ea typeface="標楷體" pitchFamily="65" charset="-120"/>
              </a:rPr>
              <a:t>~~~~~~</a:t>
            </a:r>
          </a:p>
          <a:p>
            <a:pPr eaLnBrk="1" hangingPunct="1">
              <a:buFontTx/>
              <a:buNone/>
            </a:pPr>
            <a:endParaRPr lang="zh-TW" altLang="en-US" sz="4000" b="1" dirty="0" smtClean="0"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2347C4-FA64-484F-9746-B7929297AAD1}" type="slidenum">
              <a:rPr lang="en-US" altLang="zh-TW" smtClean="0"/>
              <a:pPr/>
              <a:t>26</a:t>
            </a:fld>
            <a:endParaRPr lang="en-US" altLang="zh-TW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標題 5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04856" cy="5544616"/>
          </a:xfrm>
        </p:spPr>
        <p:txBody>
          <a:bodyPr/>
          <a:lstStyle/>
          <a:p>
            <a:pPr algn="l">
              <a:spcBef>
                <a:spcPts val="1200"/>
              </a:spcBef>
            </a:pPr>
            <a:r>
              <a:rPr lang="en-US" altLang="zh-TW" sz="3600" b="1" dirty="0" smtClean="0"/>
              <a:t/>
            </a:r>
            <a:br>
              <a:rPr lang="en-US" altLang="zh-TW" sz="3600" b="1" dirty="0" smtClean="0"/>
            </a:br>
            <a:endParaRPr lang="zh-TW" altLang="en-US" sz="3600" b="1" u="sng" dirty="0" smtClean="0">
              <a:solidFill>
                <a:srgbClr val="00585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3A3636-0C21-4455-9ADB-EC415A4931C7}" type="slidenum">
              <a:rPr lang="en-US" altLang="zh-TW" smtClean="0"/>
              <a:pPr/>
              <a:t>2</a:t>
            </a:fld>
            <a:endParaRPr lang="en-US" altLang="zh-TW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51520" y="116633"/>
          <a:ext cx="8748464" cy="655742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376264"/>
                <a:gridCol w="2736304"/>
                <a:gridCol w="3635896"/>
              </a:tblGrid>
              <a:tr h="936103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總 務 處 組 織 編 制 </a:t>
                      </a:r>
                      <a:r>
                        <a:rPr lang="en-US" altLang="zh-TW" sz="2000" dirty="0" smtClean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(50</a:t>
                      </a:r>
                      <a:r>
                        <a:rPr lang="zh-TW" altLang="en-US" sz="2000" dirty="0" smtClean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人</a:t>
                      </a:r>
                      <a:r>
                        <a:rPr lang="en-US" altLang="zh-TW" sz="2000" dirty="0" smtClean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sz="2000" dirty="0">
                        <a:solidFill>
                          <a:srgbClr val="00206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40346"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張文宏</a:t>
                      </a:r>
                      <a:endParaRPr lang="en-US" altLang="zh-TW" sz="3200" b="1" dirty="0" smtClean="0">
                        <a:solidFill>
                          <a:srgbClr val="00206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    </a:t>
                      </a:r>
                      <a:endParaRPr lang="en-US" altLang="zh-TW" sz="3200" b="1" dirty="0" smtClean="0">
                        <a:solidFill>
                          <a:srgbClr val="00206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    總務長</a:t>
                      </a:r>
                      <a:r>
                        <a:rPr lang="zh-TW" altLang="en-US" sz="2800" b="1" dirty="0" smtClean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    </a:t>
                      </a: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           </a:t>
                      </a:r>
                      <a:endParaRPr lang="en-US" altLang="zh-TW" sz="28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latin typeface="標楷體" pitchFamily="65" charset="-120"/>
                          <a:ea typeface="標楷體" pitchFamily="65" charset="-120"/>
                        </a:rPr>
                        <a:t>  </a:t>
                      </a:r>
                      <a:r>
                        <a:rPr lang="zh-TW" altLang="en-US" sz="2800" b="1" dirty="0" smtClean="0">
                          <a:latin typeface="標楷體" pitchFamily="65" charset="-120"/>
                          <a:ea typeface="標楷體" pitchFamily="65" charset="-120"/>
                        </a:rPr>
                        <a:t>  </a:t>
                      </a:r>
                      <a:endParaRPr lang="en-US" altLang="zh-TW" sz="2800" b="1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solidFill>
                            <a:srgbClr val="C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    分機</a:t>
                      </a:r>
                      <a:r>
                        <a:rPr lang="en-US" altLang="zh-TW" sz="2800" b="1" dirty="0" smtClean="0">
                          <a:solidFill>
                            <a:srgbClr val="C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3131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800" b="1" dirty="0" smtClean="0">
                        <a:solidFill>
                          <a:srgbClr val="C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b="1" dirty="0">
                        <a:solidFill>
                          <a:srgbClr val="00206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標楷體" pitchFamily="65" charset="-120"/>
                          <a:ea typeface="標楷體" pitchFamily="65" charset="-120"/>
                        </a:rPr>
                        <a:t>組</a:t>
                      </a:r>
                      <a:r>
                        <a:rPr lang="zh-TW" altLang="en-US" sz="2800" b="1" baseline="0" dirty="0" smtClean="0"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r>
                        <a:rPr lang="zh-TW" altLang="en-US" sz="2800" b="1" dirty="0" smtClean="0">
                          <a:latin typeface="標楷體" pitchFamily="65" charset="-120"/>
                          <a:ea typeface="標楷體" pitchFamily="65" charset="-120"/>
                        </a:rPr>
                        <a:t>別 </a:t>
                      </a:r>
                      <a:r>
                        <a:rPr lang="en-US" altLang="zh-TW" sz="2800" b="1" dirty="0" smtClean="0"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2800" b="1" dirty="0" smtClean="0">
                          <a:latin typeface="標楷體" pitchFamily="65" charset="-120"/>
                          <a:ea typeface="標楷體" pitchFamily="65" charset="-120"/>
                        </a:rPr>
                        <a:t>人數</a:t>
                      </a:r>
                      <a:r>
                        <a:rPr lang="en-US" altLang="zh-TW" sz="2800" b="1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sz="28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b="1" dirty="0" smtClean="0">
                          <a:latin typeface="標楷體" pitchFamily="65" charset="-120"/>
                          <a:ea typeface="標楷體" pitchFamily="65" charset="-120"/>
                        </a:rPr>
                        <a:t>      負責人 </a:t>
                      </a:r>
                      <a:r>
                        <a:rPr lang="en-US" altLang="zh-TW" sz="2800" b="1" dirty="0" smtClean="0">
                          <a:solidFill>
                            <a:srgbClr val="C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2800" b="1" dirty="0" smtClean="0">
                          <a:solidFill>
                            <a:srgbClr val="C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分機</a:t>
                      </a:r>
                      <a:r>
                        <a:rPr lang="en-US" altLang="zh-TW" sz="2800" b="1" dirty="0" smtClean="0">
                          <a:solidFill>
                            <a:srgbClr val="C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sz="2800" b="1" dirty="0">
                        <a:solidFill>
                          <a:srgbClr val="C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85337">
                <a:tc vMerge="1"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標楷體" pitchFamily="65" charset="-120"/>
                          <a:ea typeface="標楷體" pitchFamily="65" charset="-120"/>
                        </a:rPr>
                        <a:t>事務組</a:t>
                      </a:r>
                      <a:endParaRPr lang="en-US" altLang="zh-TW" sz="2800" b="1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en-US" altLang="zh-TW" sz="2800" b="1" dirty="0" smtClean="0">
                          <a:latin typeface="標楷體" pitchFamily="65" charset="-120"/>
                          <a:ea typeface="標楷體" pitchFamily="65" charset="-120"/>
                        </a:rPr>
                        <a:t>(10)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黃麗庭</a:t>
                      </a:r>
                      <a:r>
                        <a:rPr lang="zh-TW" altLang="en-US" sz="2800" b="1" dirty="0" smtClean="0">
                          <a:latin typeface="標楷體" pitchFamily="65" charset="-120"/>
                          <a:ea typeface="標楷體" pitchFamily="65" charset="-120"/>
                        </a:rPr>
                        <a:t> 組長</a:t>
                      </a:r>
                      <a:endParaRPr lang="en-US" altLang="zh-TW" sz="2800" b="1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en-US" altLang="zh-TW" sz="2800" b="1" dirty="0" smtClean="0">
                          <a:latin typeface="標楷體" pitchFamily="65" charset="-120"/>
                          <a:ea typeface="標楷體" pitchFamily="65" charset="-120"/>
                        </a:rPr>
                        <a:t>  </a:t>
                      </a:r>
                      <a:r>
                        <a:rPr lang="zh-TW" altLang="en-US" sz="2800" b="1" dirty="0" smtClean="0">
                          <a:latin typeface="標楷體" pitchFamily="65" charset="-120"/>
                          <a:ea typeface="標楷體" pitchFamily="65" charset="-120"/>
                        </a:rPr>
                        <a:t>     </a:t>
                      </a:r>
                      <a:r>
                        <a:rPr lang="en-US" altLang="zh-TW" sz="2800" b="1" dirty="0" smtClean="0"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r>
                        <a:rPr lang="en-US" altLang="zh-TW" sz="2800" b="1" dirty="0" smtClean="0">
                          <a:solidFill>
                            <a:srgbClr val="C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(5100)</a:t>
                      </a:r>
                      <a:endParaRPr lang="zh-TW" altLang="en-US" sz="2800" b="1" u="none" dirty="0">
                        <a:solidFill>
                          <a:srgbClr val="C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85337">
                <a:tc vMerge="1"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標楷體" pitchFamily="65" charset="-120"/>
                          <a:ea typeface="標楷體" pitchFamily="65" charset="-120"/>
                        </a:rPr>
                        <a:t>環管福利組</a:t>
                      </a:r>
                      <a:endParaRPr lang="en-US" altLang="zh-TW" sz="2800" b="1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en-US" altLang="zh-TW" sz="2800" b="1" dirty="0" smtClean="0">
                          <a:latin typeface="標楷體" pitchFamily="65" charset="-120"/>
                          <a:ea typeface="標楷體" pitchFamily="65" charset="-120"/>
                        </a:rPr>
                        <a:t>(4)</a:t>
                      </a:r>
                      <a:endParaRPr lang="zh-TW" altLang="en-US" sz="2800" b="1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黃一升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r>
                        <a:rPr lang="zh-TW" altLang="en-US" sz="2800" b="1" dirty="0" smtClean="0">
                          <a:latin typeface="標楷體" pitchFamily="65" charset="-120"/>
                          <a:ea typeface="標楷體" pitchFamily="65" charset="-120"/>
                        </a:rPr>
                        <a:t>組員    </a:t>
                      </a:r>
                      <a:endParaRPr lang="en-US" altLang="zh-TW" sz="2800" b="1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en-US" altLang="zh-TW" sz="2800" b="1" dirty="0" smtClean="0"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r>
                        <a:rPr lang="zh-TW" altLang="en-US" sz="2800" b="1" dirty="0" smtClean="0">
                          <a:latin typeface="標楷體" pitchFamily="65" charset="-120"/>
                          <a:ea typeface="標楷體" pitchFamily="65" charset="-120"/>
                        </a:rPr>
                        <a:t>       </a:t>
                      </a:r>
                      <a:r>
                        <a:rPr lang="en-US" altLang="zh-TW" sz="2800" b="1" dirty="0" smtClean="0">
                          <a:solidFill>
                            <a:srgbClr val="C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(3329)</a:t>
                      </a:r>
                      <a:endParaRPr lang="zh-TW" altLang="en-US" sz="2800" b="1" dirty="0" smtClean="0">
                        <a:solidFill>
                          <a:srgbClr val="C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139625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dirty="0">
                        <a:solidFill>
                          <a:srgbClr val="C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標楷體" pitchFamily="65" charset="-120"/>
                          <a:ea typeface="標楷體" pitchFamily="65" charset="-120"/>
                        </a:rPr>
                        <a:t>營繕組</a:t>
                      </a:r>
                      <a:endParaRPr lang="en-US" altLang="zh-TW" sz="2800" b="1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en-US" altLang="zh-TW" sz="2800" b="1" dirty="0" smtClean="0">
                          <a:latin typeface="標楷體" pitchFamily="65" charset="-120"/>
                          <a:ea typeface="標楷體" pitchFamily="65" charset="-120"/>
                        </a:rPr>
                        <a:t>(9)</a:t>
                      </a:r>
                      <a:endParaRPr lang="zh-TW" altLang="en-US" sz="28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蘇柏亙</a:t>
                      </a:r>
                      <a:r>
                        <a:rPr lang="zh-TW" altLang="en-US" sz="2800" b="1" dirty="0" smtClean="0">
                          <a:latin typeface="標楷體" pitchFamily="65" charset="-120"/>
                          <a:ea typeface="標楷體" pitchFamily="65" charset="-120"/>
                        </a:rPr>
                        <a:t> 組員</a:t>
                      </a:r>
                      <a:endParaRPr lang="en-US" altLang="zh-TW" sz="2800" b="1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sz="2800" b="1" dirty="0" smtClean="0">
                          <a:latin typeface="標楷體" pitchFamily="65" charset="-120"/>
                          <a:ea typeface="標楷體" pitchFamily="65" charset="-120"/>
                        </a:rPr>
                        <a:t>        </a:t>
                      </a:r>
                      <a:r>
                        <a:rPr lang="en-US" altLang="zh-TW" sz="2800" b="1" dirty="0" smtClean="0">
                          <a:solidFill>
                            <a:srgbClr val="C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(5599)</a:t>
                      </a:r>
                      <a:endParaRPr lang="zh-TW" altLang="en-US" sz="2800" b="1" dirty="0">
                        <a:solidFill>
                          <a:srgbClr val="C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85337">
                <a:tc vMerge="1"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標楷體" pitchFamily="65" charset="-120"/>
                          <a:ea typeface="標楷體" pitchFamily="65" charset="-120"/>
                        </a:rPr>
                        <a:t>保管組</a:t>
                      </a:r>
                      <a:endParaRPr lang="en-US" altLang="zh-TW" sz="2800" b="1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en-US" altLang="zh-TW" sz="2800" b="1" dirty="0" smtClean="0">
                          <a:latin typeface="標楷體" pitchFamily="65" charset="-120"/>
                          <a:ea typeface="標楷體" pitchFamily="65" charset="-120"/>
                        </a:rPr>
                        <a:t>(3)</a:t>
                      </a:r>
                      <a:endParaRPr lang="zh-TW" altLang="en-US" sz="28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鄭明坤</a:t>
                      </a:r>
                      <a:r>
                        <a:rPr lang="zh-TW" altLang="en-US" sz="2800" b="1" dirty="0" smtClean="0">
                          <a:latin typeface="標楷體" pitchFamily="65" charset="-120"/>
                          <a:ea typeface="標楷體" pitchFamily="65" charset="-120"/>
                        </a:rPr>
                        <a:t> 庶務員</a:t>
                      </a:r>
                      <a:endParaRPr lang="en-US" altLang="zh-TW" sz="2800" b="1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sz="2800" b="1" dirty="0" smtClean="0">
                          <a:solidFill>
                            <a:srgbClr val="C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        </a:t>
                      </a:r>
                      <a:r>
                        <a:rPr lang="en-US" altLang="zh-TW" sz="2800" b="1" dirty="0" smtClean="0">
                          <a:solidFill>
                            <a:srgbClr val="C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(5022)</a:t>
                      </a:r>
                      <a:endParaRPr lang="zh-TW" altLang="en-US" sz="2800" b="1" dirty="0" smtClean="0">
                        <a:solidFill>
                          <a:srgbClr val="C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85337">
                <a:tc vMerge="1"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標楷體" pitchFamily="65" charset="-120"/>
                          <a:ea typeface="標楷體" pitchFamily="65" charset="-120"/>
                        </a:rPr>
                        <a:t>警衛組</a:t>
                      </a:r>
                      <a:endParaRPr lang="en-US" altLang="zh-TW" sz="2800" b="1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en-US" altLang="zh-TW" sz="2800" b="1" dirty="0" smtClean="0">
                          <a:latin typeface="標楷體" pitchFamily="65" charset="-120"/>
                          <a:ea typeface="標楷體" pitchFamily="65" charset="-120"/>
                        </a:rPr>
                        <a:t>(23)</a:t>
                      </a:r>
                      <a:endParaRPr lang="zh-TW" altLang="en-US" sz="28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陳文堯</a:t>
                      </a:r>
                      <a:r>
                        <a:rPr lang="zh-TW" altLang="en-US" sz="2800" b="1" dirty="0" smtClean="0">
                          <a:latin typeface="標楷體" pitchFamily="65" charset="-120"/>
                          <a:ea typeface="標楷體" pitchFamily="65" charset="-120"/>
                        </a:rPr>
                        <a:t> 組員</a:t>
                      </a:r>
                      <a:endParaRPr lang="en-US" altLang="zh-TW" sz="2800" b="1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sz="2800" b="1" dirty="0" smtClean="0">
                          <a:latin typeface="標楷體" pitchFamily="65" charset="-120"/>
                          <a:ea typeface="標楷體" pitchFamily="65" charset="-120"/>
                        </a:rPr>
                        <a:t>        </a:t>
                      </a:r>
                      <a:r>
                        <a:rPr lang="en-US" altLang="zh-TW" sz="2800" b="1" dirty="0" smtClean="0">
                          <a:solidFill>
                            <a:srgbClr val="C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(5504)</a:t>
                      </a:r>
                      <a:endParaRPr lang="zh-TW" altLang="en-US" sz="2800" b="1" dirty="0">
                        <a:solidFill>
                          <a:srgbClr val="C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552" y="260648"/>
            <a:ext cx="8229600" cy="6480720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zh-TW" altLang="en-US" sz="5400" b="1" dirty="0" smtClean="0">
                <a:solidFill>
                  <a:srgbClr val="C00000"/>
                </a:solidFill>
                <a:ea typeface="標楷體" pitchFamily="65" charset="-120"/>
              </a:rPr>
              <a:t>   </a:t>
            </a:r>
            <a:r>
              <a:rPr lang="en-US" altLang="zh-TW" sz="5400" b="1" dirty="0" smtClean="0">
                <a:solidFill>
                  <a:srgbClr val="C00000"/>
                </a:solidFill>
                <a:ea typeface="標楷體" pitchFamily="65" charset="-120"/>
              </a:rPr>
              <a:t>※</a:t>
            </a:r>
            <a:r>
              <a:rPr lang="zh-TW" altLang="en-US" sz="5400" b="1" dirty="0" smtClean="0">
                <a:solidFill>
                  <a:srgbClr val="C00000"/>
                </a:solidFill>
                <a:ea typeface="標楷體" pitchFamily="65" charset="-120"/>
              </a:rPr>
              <a:t> </a:t>
            </a:r>
            <a:r>
              <a:rPr lang="zh-TW" altLang="en-US" sz="5400" b="1" dirty="0" smtClean="0">
                <a:solidFill>
                  <a:srgbClr val="002060"/>
                </a:solidFill>
                <a:ea typeface="標楷體" pitchFamily="65" charset="-120"/>
              </a:rPr>
              <a:t>各組服務專線</a:t>
            </a:r>
            <a:endParaRPr lang="en-US" altLang="zh-TW" sz="5400" b="1" dirty="0" smtClean="0">
              <a:solidFill>
                <a:srgbClr val="002060"/>
              </a:solidFill>
              <a:ea typeface="標楷體" pitchFamily="65" charset="-120"/>
            </a:endParaRPr>
          </a:p>
          <a:p>
            <a:pPr eaLnBrk="1" hangingPunct="1">
              <a:spcBef>
                <a:spcPts val="1800"/>
              </a:spcBef>
              <a:buFontTx/>
              <a:buNone/>
              <a:defRPr/>
            </a:pPr>
            <a:r>
              <a:rPr lang="en-US" altLang="zh-TW" sz="3600" b="1" dirty="0" smtClean="0">
                <a:solidFill>
                  <a:schemeClr val="bg2">
                    <a:lumMod val="25000"/>
                  </a:schemeClr>
                </a:solidFill>
                <a:ea typeface="標楷體" pitchFamily="65" charset="-120"/>
              </a:rPr>
              <a:t>	</a:t>
            </a:r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ea typeface="標楷體" pitchFamily="65" charset="-120"/>
              </a:rPr>
              <a:t>    </a:t>
            </a:r>
            <a:r>
              <a:rPr lang="zh-TW" altLang="en-US" sz="3600" b="1" dirty="0" smtClean="0">
                <a:solidFill>
                  <a:schemeClr val="accent1">
                    <a:lumMod val="25000"/>
                  </a:schemeClr>
                </a:solidFill>
                <a:ea typeface="標楷體" pitchFamily="65" charset="-120"/>
              </a:rPr>
              <a:t>●</a:t>
            </a:r>
            <a:r>
              <a:rPr lang="zh-TW" altLang="en-US" sz="3600" b="1" u="sng" dirty="0" smtClean="0">
                <a:solidFill>
                  <a:schemeClr val="accent1">
                    <a:lumMod val="25000"/>
                  </a:schemeClr>
                </a:solidFill>
                <a:ea typeface="標楷體" pitchFamily="65" charset="-120"/>
              </a:rPr>
              <a:t>事務組  </a:t>
            </a:r>
            <a:r>
              <a:rPr lang="en-US" altLang="zh-TW" sz="3600" b="1" u="sng" dirty="0" smtClean="0">
                <a:solidFill>
                  <a:schemeClr val="accent1">
                    <a:lumMod val="25000"/>
                  </a:schemeClr>
                </a:solidFill>
                <a:ea typeface="標楷體" pitchFamily="65" charset="-120"/>
              </a:rPr>
              <a:t>(5280)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3600" b="1" dirty="0" smtClean="0">
                <a:solidFill>
                  <a:schemeClr val="accent1">
                    <a:lumMod val="25000"/>
                  </a:schemeClr>
                </a:solidFill>
                <a:ea typeface="標楷體" pitchFamily="65" charset="-120"/>
              </a:rPr>
              <a:t>	</a:t>
            </a:r>
            <a:r>
              <a:rPr lang="zh-TW" altLang="en-US" sz="3600" b="1" dirty="0" smtClean="0">
                <a:solidFill>
                  <a:schemeClr val="accent1">
                    <a:lumMod val="25000"/>
                  </a:schemeClr>
                </a:solidFill>
                <a:ea typeface="標楷體" pitchFamily="65" charset="-120"/>
              </a:rPr>
              <a:t>    ●</a:t>
            </a:r>
            <a:r>
              <a:rPr lang="zh-TW" altLang="en-US" sz="3600" b="1" u="sng" dirty="0" smtClean="0">
                <a:solidFill>
                  <a:schemeClr val="accent1">
                    <a:lumMod val="25000"/>
                  </a:schemeClr>
                </a:solidFill>
                <a:ea typeface="標楷體" pitchFamily="65" charset="-120"/>
              </a:rPr>
              <a:t>環管福利組  </a:t>
            </a:r>
            <a:r>
              <a:rPr lang="en-US" altLang="zh-TW" sz="3600" b="1" u="sng" dirty="0" smtClean="0">
                <a:solidFill>
                  <a:schemeClr val="accent1">
                    <a:lumMod val="25000"/>
                  </a:schemeClr>
                </a:solidFill>
                <a:ea typeface="標楷體" pitchFamily="65" charset="-120"/>
              </a:rPr>
              <a:t>(3329)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3600" b="1" dirty="0" smtClean="0">
                <a:solidFill>
                  <a:schemeClr val="accent1">
                    <a:lumMod val="25000"/>
                  </a:schemeClr>
                </a:solidFill>
                <a:ea typeface="標楷體" pitchFamily="65" charset="-120"/>
              </a:rPr>
              <a:t>	</a:t>
            </a:r>
            <a:r>
              <a:rPr lang="zh-TW" altLang="en-US" sz="3600" b="1" dirty="0" smtClean="0">
                <a:solidFill>
                  <a:schemeClr val="accent1">
                    <a:lumMod val="25000"/>
                  </a:schemeClr>
                </a:solidFill>
                <a:ea typeface="標楷體" pitchFamily="65" charset="-120"/>
              </a:rPr>
              <a:t>    ●</a:t>
            </a:r>
            <a:r>
              <a:rPr lang="zh-TW" altLang="en-US" sz="3600" b="1" u="sng" dirty="0" smtClean="0">
                <a:solidFill>
                  <a:schemeClr val="accent1">
                    <a:lumMod val="25000"/>
                  </a:schemeClr>
                </a:solidFill>
                <a:ea typeface="標楷體" pitchFamily="65" charset="-120"/>
              </a:rPr>
              <a:t>保管組  </a:t>
            </a:r>
            <a:r>
              <a:rPr lang="en-US" altLang="zh-TW" sz="3600" b="1" u="sng" dirty="0" smtClean="0">
                <a:solidFill>
                  <a:schemeClr val="accent1">
                    <a:lumMod val="25000"/>
                  </a:schemeClr>
                </a:solidFill>
                <a:ea typeface="標楷體" pitchFamily="65" charset="-120"/>
              </a:rPr>
              <a:t>(5022)</a:t>
            </a:r>
          </a:p>
          <a:p>
            <a:pPr>
              <a:buNone/>
              <a:defRPr/>
            </a:pPr>
            <a:r>
              <a:rPr lang="en-US" altLang="zh-TW" sz="3600" b="1" dirty="0" smtClean="0">
                <a:solidFill>
                  <a:schemeClr val="accent1">
                    <a:lumMod val="25000"/>
                  </a:schemeClr>
                </a:solidFill>
                <a:ea typeface="標楷體" pitchFamily="65" charset="-120"/>
              </a:rPr>
              <a:t>	</a:t>
            </a:r>
            <a:r>
              <a:rPr lang="zh-TW" altLang="en-US" sz="3600" b="1" dirty="0" smtClean="0">
                <a:solidFill>
                  <a:schemeClr val="accent1">
                    <a:lumMod val="25000"/>
                  </a:schemeClr>
                </a:solidFill>
                <a:ea typeface="標楷體" pitchFamily="65" charset="-120"/>
              </a:rPr>
              <a:t>    </a:t>
            </a:r>
            <a:r>
              <a:rPr lang="zh-TW" altLang="en-US" sz="3600" b="1" u="sng" dirty="0" smtClean="0">
                <a:solidFill>
                  <a:schemeClr val="accent1">
                    <a:lumMod val="25000"/>
                  </a:schemeClr>
                </a:solidFill>
                <a:ea typeface="標楷體" pitchFamily="65" charset="-120"/>
              </a:rPr>
              <a:t>●警衛組  </a:t>
            </a:r>
            <a:r>
              <a:rPr lang="en-US" altLang="zh-TW" sz="3600" b="1" u="sng" dirty="0" smtClean="0">
                <a:solidFill>
                  <a:schemeClr val="accent1">
                    <a:lumMod val="25000"/>
                  </a:schemeClr>
                </a:solidFill>
                <a:ea typeface="標楷體" pitchFamily="65" charset="-120"/>
              </a:rPr>
              <a:t>(5000)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3600" b="1" dirty="0" smtClean="0">
                <a:solidFill>
                  <a:schemeClr val="accent1">
                    <a:lumMod val="25000"/>
                  </a:schemeClr>
                </a:solidFill>
                <a:ea typeface="標楷體" pitchFamily="65" charset="-120"/>
              </a:rPr>
              <a:t>	</a:t>
            </a:r>
            <a:r>
              <a:rPr lang="zh-TW" altLang="en-US" sz="3600" b="1" dirty="0" smtClean="0">
                <a:solidFill>
                  <a:schemeClr val="accent1">
                    <a:lumMod val="25000"/>
                  </a:schemeClr>
                </a:solidFill>
                <a:ea typeface="標楷體" pitchFamily="65" charset="-120"/>
              </a:rPr>
              <a:t>    ●</a:t>
            </a:r>
            <a:r>
              <a:rPr lang="zh-TW" altLang="en-US" sz="3600" b="1" u="sng" dirty="0" smtClean="0">
                <a:solidFill>
                  <a:schemeClr val="accent1">
                    <a:lumMod val="25000"/>
                  </a:schemeClr>
                </a:solidFill>
                <a:ea typeface="標楷體" pitchFamily="65" charset="-120"/>
              </a:rPr>
              <a:t>營繕組  </a:t>
            </a:r>
            <a:r>
              <a:rPr lang="en-US" altLang="zh-TW" sz="3600" b="1" u="sng" dirty="0" smtClean="0">
                <a:solidFill>
                  <a:schemeClr val="accent1">
                    <a:lumMod val="25000"/>
                  </a:schemeClr>
                </a:solidFill>
                <a:ea typeface="標楷體" pitchFamily="65" charset="-120"/>
              </a:rPr>
              <a:t>(3000)</a:t>
            </a:r>
            <a:r>
              <a:rPr lang="zh-TW" altLang="en-US" sz="3600" b="1" u="sng" dirty="0" smtClean="0">
                <a:solidFill>
                  <a:schemeClr val="accent1">
                    <a:lumMod val="25000"/>
                  </a:schemeClr>
                </a:solidFill>
                <a:ea typeface="標楷體" pitchFamily="65" charset="-120"/>
              </a:rPr>
              <a:t>緊急請修專線</a:t>
            </a:r>
            <a:endParaRPr lang="en-US" altLang="zh-TW" sz="3600" b="1" u="sng" dirty="0" smtClean="0">
              <a:solidFill>
                <a:schemeClr val="accent1">
                  <a:lumMod val="25000"/>
                </a:schemeClr>
              </a:solidFill>
              <a:ea typeface="標楷體" pitchFamily="65" charset="-120"/>
            </a:endParaRPr>
          </a:p>
          <a:p>
            <a:pPr>
              <a:buNone/>
              <a:defRPr/>
            </a:pPr>
            <a:endParaRPr lang="en-US" altLang="zh-TW" sz="3600" b="1" u="sng" dirty="0" smtClean="0">
              <a:solidFill>
                <a:schemeClr val="accent1">
                  <a:lumMod val="25000"/>
                </a:schemeClr>
              </a:solidFill>
              <a:ea typeface="標楷體" pitchFamily="65" charset="-120"/>
            </a:endParaRPr>
          </a:p>
          <a:p>
            <a:pPr>
              <a:buNone/>
              <a:defRPr/>
            </a:pPr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5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5400" b="1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總務處服務信箱</a:t>
            </a:r>
            <a:r>
              <a:rPr lang="en-US" altLang="zh-TW" sz="5400" b="1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buNone/>
              <a:defRPr/>
            </a:pPr>
            <a:r>
              <a:rPr lang="en-US" altLang="zh-TW" sz="3600" b="1" dirty="0" smtClean="0">
                <a:solidFill>
                  <a:schemeClr val="accent1">
                    <a:lumMod val="25000"/>
                  </a:schemeClr>
                </a:solidFill>
                <a:ea typeface="標楷體" pitchFamily="65" charset="-120"/>
              </a:rPr>
              <a:t>           </a:t>
            </a:r>
            <a:r>
              <a:rPr lang="en-US" altLang="zh-TW" sz="3600" dirty="0" smtClean="0"/>
              <a:t>tqotw@mail.cgu.edu.tw</a:t>
            </a:r>
            <a:endParaRPr lang="en-US" altLang="zh-TW" sz="3600" b="1" u="sng" dirty="0" smtClean="0">
              <a:solidFill>
                <a:schemeClr val="accent1">
                  <a:lumMod val="25000"/>
                </a:schemeClr>
              </a:solidFill>
              <a:ea typeface="標楷體" pitchFamily="65" charset="-120"/>
            </a:endParaRPr>
          </a:p>
          <a:p>
            <a:pPr>
              <a:buNone/>
              <a:defRPr/>
            </a:pPr>
            <a:endParaRPr lang="en-US" altLang="zh-TW" sz="3600" b="1" u="sng" dirty="0" smtClean="0">
              <a:solidFill>
                <a:schemeClr val="accent1">
                  <a:lumMod val="25000"/>
                </a:schemeClr>
              </a:solidFill>
              <a:ea typeface="標楷體" pitchFamily="65" charset="-120"/>
            </a:endParaRPr>
          </a:p>
          <a:p>
            <a:pPr>
              <a:buNone/>
              <a:defRPr/>
            </a:pPr>
            <a:endParaRPr lang="en-US" altLang="zh-TW" sz="3600" b="1" u="sng" dirty="0" smtClean="0">
              <a:solidFill>
                <a:schemeClr val="accent1">
                  <a:lumMod val="25000"/>
                </a:schemeClr>
              </a:solidFill>
              <a:ea typeface="標楷體" pitchFamily="65" charset="-120"/>
            </a:endParaRPr>
          </a:p>
          <a:p>
            <a:pPr eaLnBrk="1" hangingPunct="1">
              <a:buFontTx/>
              <a:buNone/>
              <a:defRPr/>
            </a:pPr>
            <a:endParaRPr lang="en-US" altLang="zh-TW" sz="3600" b="1" u="sng" dirty="0" smtClean="0">
              <a:solidFill>
                <a:schemeClr val="accent1">
                  <a:lumMod val="25000"/>
                </a:schemeClr>
              </a:solidFill>
              <a:ea typeface="標楷體" pitchFamily="65" charset="-120"/>
            </a:endParaRPr>
          </a:p>
          <a:p>
            <a:pPr eaLnBrk="1" hangingPunct="1">
              <a:buFontTx/>
              <a:buNone/>
              <a:defRPr/>
            </a:pPr>
            <a:endParaRPr lang="en-US" altLang="zh-TW" sz="5400" b="1" dirty="0" smtClean="0">
              <a:solidFill>
                <a:srgbClr val="C00000"/>
              </a:solidFill>
              <a:ea typeface="標楷體" pitchFamily="65" charset="-120"/>
            </a:endParaRPr>
          </a:p>
          <a:p>
            <a:pPr algn="ctr" eaLnBrk="1" hangingPunct="1">
              <a:buFontTx/>
              <a:buNone/>
              <a:defRPr/>
            </a:pPr>
            <a:endParaRPr lang="en-US" altLang="zh-TW" sz="5400" b="1" dirty="0" smtClean="0">
              <a:solidFill>
                <a:srgbClr val="C00000"/>
              </a:solidFill>
              <a:ea typeface="標楷體" pitchFamily="65" charset="-120"/>
            </a:endParaRPr>
          </a:p>
          <a:p>
            <a:pPr algn="ctr" eaLnBrk="1" hangingPunct="1">
              <a:buFontTx/>
              <a:buNone/>
              <a:defRPr/>
            </a:pPr>
            <a:endParaRPr lang="en-US" altLang="zh-TW" sz="5400" b="1" dirty="0" smtClean="0">
              <a:solidFill>
                <a:srgbClr val="C00000"/>
              </a:solidFill>
              <a:ea typeface="標楷體" pitchFamily="65" charset="-120"/>
            </a:endParaRPr>
          </a:p>
          <a:p>
            <a:pPr algn="ctr" eaLnBrk="1" hangingPunct="1">
              <a:buFontTx/>
              <a:buNone/>
              <a:defRPr/>
            </a:pPr>
            <a:endParaRPr lang="zh-TW" altLang="en-US" sz="5400" b="1" dirty="0" smtClean="0">
              <a:solidFill>
                <a:srgbClr val="C00000"/>
              </a:solidFill>
              <a:ea typeface="標楷體" pitchFamily="65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2347C4-FA64-484F-9746-B7929297AAD1}" type="slidenum">
              <a:rPr lang="en-US" altLang="zh-TW" smtClean="0"/>
              <a:pPr/>
              <a:t>3</a:t>
            </a:fld>
            <a:endParaRPr lang="en-US" altLang="zh-TW"/>
          </a:p>
        </p:txBody>
      </p:sp>
      <p:pic>
        <p:nvPicPr>
          <p:cNvPr id="4" name="圖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04664"/>
            <a:ext cx="122421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568952" cy="6264696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zh-TW" altLang="en-US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 sz="28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各組業務介紹</a:t>
            </a:r>
            <a:r>
              <a:rPr lang="en-US" altLang="zh-TW" sz="28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altLang="zh-TW" sz="3600" b="1" dirty="0" smtClean="0">
                <a:solidFill>
                  <a:schemeClr val="accent1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3600" b="1" dirty="0" smtClean="0">
                <a:solidFill>
                  <a:schemeClr val="accent1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800" b="1" u="sng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事 務 組  </a:t>
            </a:r>
            <a:r>
              <a:rPr lang="en-US" altLang="zh-TW" sz="28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位置</a:t>
            </a:r>
            <a:r>
              <a:rPr lang="en-US" altLang="zh-TW" sz="28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一醫大樓</a:t>
            </a:r>
            <a:r>
              <a:rPr lang="en-US" altLang="zh-TW" sz="28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8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樓 總務處</a:t>
            </a:r>
            <a:r>
              <a:rPr lang="en-US" altLang="zh-TW" sz="28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3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3200" b="1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endParaRPr lang="en-US" altLang="zh-TW" sz="3000" b="1" u="sng" dirty="0" smtClean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altLang="zh-TW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2347C4-FA64-484F-9746-B7929297AAD1}" type="slidenum">
              <a:rPr lang="en-US" altLang="zh-TW" smtClean="0"/>
              <a:pPr/>
              <a:t>4</a:t>
            </a:fld>
            <a:endParaRPr lang="en-US" altLang="zh-TW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683568" y="1484786"/>
          <a:ext cx="7992888" cy="5280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5976664"/>
              </a:tblGrid>
              <a:tr h="864096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文書業務</a:t>
                      </a:r>
                      <a:endParaRPr lang="zh-TW" altLang="en-US" sz="2400" b="1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公文總收發、郵件總收發、文件傳送業務</a:t>
                      </a:r>
                      <a:endParaRPr lang="zh-TW" altLang="en-US" sz="2400" b="1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92086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資產管理</a:t>
                      </a:r>
                      <a:endParaRPr lang="zh-TW" altLang="en-US" sz="2400" b="1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土地管理、道路管理、固定資產管理</a:t>
                      </a:r>
                      <a:endParaRPr lang="zh-TW" altLang="en-US" sz="2400" b="1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交通車輛管理</a:t>
                      </a:r>
                      <a:endParaRPr lang="zh-TW" altLang="en-US" sz="2400" b="1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公務車管理、校區交通車管理</a:t>
                      </a:r>
                      <a:endParaRPr lang="zh-TW" altLang="en-US" sz="2400" b="1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住宿管理</a:t>
                      </a:r>
                      <a:endParaRPr lang="zh-TW" altLang="en-US" sz="2400" b="1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教職員宿舍管理、學人招待所管理</a:t>
                      </a:r>
                      <a:endParaRPr lang="zh-TW" altLang="en-US" sz="2400" b="1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會議室管理</a:t>
                      </a:r>
                      <a:endParaRPr lang="zh-TW" altLang="en-US" sz="2400" b="1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貴賓室、簡報室、會議室管理</a:t>
                      </a:r>
                      <a:endParaRPr lang="zh-TW" altLang="en-US" sz="2400" b="1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16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其他業務</a:t>
                      </a:r>
                    </a:p>
                    <a:p>
                      <a:endParaRPr lang="zh-TW" altLang="en-US" sz="2400" b="1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出納作業、總機業務、</a:t>
                      </a:r>
                      <a:endParaRPr lang="en-US" altLang="zh-TW" sz="2400" b="1" dirty="0" smtClean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sz="2400" b="1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刻印名片印製辦理、表單管理、免稅案辦理、</a:t>
                      </a:r>
                      <a:endParaRPr lang="en-US" altLang="zh-TW" sz="2400" b="1" dirty="0" smtClean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sz="2400" b="1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集乳室管理、博士袍禮服租借業務</a:t>
                      </a:r>
                      <a:endParaRPr lang="en-US" altLang="zh-TW" sz="2400" b="1" dirty="0" smtClean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sz="2400" b="1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大型活動辦理</a:t>
                      </a:r>
                      <a:endParaRPr lang="zh-TW" altLang="en-US" sz="2400" b="1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568952" cy="6264696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zh-TW" altLang="en-US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 sz="28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各組業務介紹</a:t>
            </a:r>
            <a:r>
              <a:rPr lang="en-US" altLang="zh-TW" sz="28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buNone/>
              <a:defRPr/>
            </a:pPr>
            <a:r>
              <a:rPr lang="en-US" altLang="zh-TW" sz="3600" b="1" dirty="0" smtClean="0">
                <a:solidFill>
                  <a:schemeClr val="accent1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3600" b="1" dirty="0" smtClean="0">
                <a:solidFill>
                  <a:schemeClr val="accent1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800" b="1" u="sng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環管福利組 </a:t>
            </a:r>
            <a:r>
              <a:rPr lang="en-US" altLang="zh-TW" sz="28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位置</a:t>
            </a:r>
            <a:r>
              <a:rPr lang="en-US" altLang="zh-TW" sz="28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一醫大樓</a:t>
            </a:r>
            <a:r>
              <a:rPr lang="en-US" altLang="zh-TW" sz="28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8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樓 總務處</a:t>
            </a:r>
            <a:r>
              <a:rPr lang="en-US" altLang="zh-TW" sz="28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3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3200" b="1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endParaRPr lang="en-US" altLang="zh-TW" sz="3000" b="1" u="sng" dirty="0" smtClean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altLang="zh-TW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2347C4-FA64-484F-9746-B7929297AAD1}" type="slidenum">
              <a:rPr lang="en-US" altLang="zh-TW" smtClean="0"/>
              <a:pPr/>
              <a:t>5</a:t>
            </a:fld>
            <a:endParaRPr lang="en-US" altLang="zh-TW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683568" y="1484786"/>
          <a:ext cx="7992888" cy="5184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6120680"/>
              </a:tblGrid>
              <a:tr h="901452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環管業務</a:t>
                      </a:r>
                      <a:endParaRPr lang="zh-TW" altLang="en-US" sz="2400" b="1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校區內外圍環境清潔、打腊、消毒作業</a:t>
                      </a:r>
                      <a:endParaRPr lang="en-US" altLang="zh-TW" sz="2400" b="1" dirty="0" smtClean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sz="2400" b="1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垃圾分類、清運作業</a:t>
                      </a:r>
                      <a:endParaRPr lang="zh-TW" altLang="en-US" sz="2400" b="1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01452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綠美化作業</a:t>
                      </a:r>
                      <a:endParaRPr lang="zh-TW" altLang="en-US" sz="2400" b="1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校園植栽、美化、育苗作業</a:t>
                      </a:r>
                      <a:endParaRPr lang="zh-TW" altLang="en-US" sz="2400" b="1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01452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餐廳管理</a:t>
                      </a:r>
                      <a:endParaRPr lang="zh-TW" altLang="en-US" sz="2400" b="1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攤商管理、供餐管理、自動販賣機管理</a:t>
                      </a:r>
                      <a:endParaRPr lang="zh-TW" altLang="en-US" sz="2400" b="1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58537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福利業務</a:t>
                      </a:r>
                      <a:endParaRPr lang="zh-TW" altLang="en-US" sz="2400" b="1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教職員工福委會業務執行、</a:t>
                      </a:r>
                      <a:endParaRPr lang="en-US" altLang="zh-TW" sz="2400" b="1" dirty="0" smtClean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sz="2400" b="1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三節及生日券發放、其他福利業務</a:t>
                      </a:r>
                      <a:endParaRPr lang="zh-TW" altLang="en-US" sz="2400" b="1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621682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其他事務</a:t>
                      </a:r>
                      <a:endParaRPr lang="zh-TW" altLang="en-US" sz="2400" b="1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二醫會議室、工學六會議室管理、飲水機、電梯事務、影印機管理、停車場管理、</a:t>
                      </a:r>
                      <a:endParaRPr lang="en-US" altLang="zh-TW" sz="2400" b="1" dirty="0" smtClean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sz="2400" b="1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停車證辦理、電話電信業務、簡易搬運、</a:t>
                      </a:r>
                      <a:endParaRPr lang="en-US" altLang="zh-TW" sz="2400" b="1" dirty="0" smtClean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sz="2400" b="1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大型活動辦理。</a:t>
                      </a:r>
                      <a:endParaRPr lang="zh-TW" altLang="en-US" sz="2400" b="1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352928" cy="6453336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None/>
              <a:defRPr/>
            </a:pPr>
            <a:endParaRPr lang="en-US" altLang="zh-TW" sz="36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zh-TW" altLang="en-US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 sz="36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各組業務介紹</a:t>
            </a:r>
            <a:r>
              <a:rPr lang="en-US" altLang="zh-TW" sz="36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altLang="zh-TW" sz="3600" b="1" u="sng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  <a:defRPr/>
            </a:pPr>
            <a:r>
              <a:rPr lang="en-US" altLang="zh-TW" sz="3600" b="1" dirty="0" smtClean="0">
                <a:solidFill>
                  <a:schemeClr val="accent1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3600" b="1" dirty="0" smtClean="0">
                <a:solidFill>
                  <a:schemeClr val="accent1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36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營繕組  </a:t>
            </a:r>
            <a:r>
              <a:rPr lang="en-US" altLang="zh-TW" sz="28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位置</a:t>
            </a:r>
            <a:r>
              <a:rPr lang="en-US" altLang="zh-TW" sz="28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一醫大樓</a:t>
            </a:r>
            <a:r>
              <a:rPr lang="en-US" altLang="zh-TW" sz="28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B1)</a:t>
            </a:r>
            <a:endParaRPr lang="en-US" altLang="zh-TW" sz="4000" b="1" u="sng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1800"/>
              </a:spcBef>
              <a:buFont typeface="Arial" pitchFamily="34" charset="0"/>
              <a:buNone/>
              <a:defRPr/>
            </a:pPr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3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校區工務系統、基礎設備維修保養作業</a:t>
            </a:r>
            <a:endParaRPr lang="en-US" altLang="zh-TW" sz="3200" b="1" u="sng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zh-TW" altLang="en-US" sz="3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3200" b="1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各大樓機電、管道、空調設備維護作業</a:t>
            </a:r>
            <a:endParaRPr lang="en-US" altLang="zh-TW" sz="3200" b="1" u="sng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zh-TW" altLang="en-US" sz="3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3200" b="1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校內各項設施、照明、衛浴修繕作業</a:t>
            </a:r>
            <a:endParaRPr lang="en-US" altLang="zh-TW" sz="3200" b="1" u="sng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  <a:defRPr/>
            </a:pPr>
            <a:r>
              <a:rPr lang="zh-TW" altLang="en-US" sz="3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3200" b="1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節能設備評估及改善</a:t>
            </a:r>
            <a:endParaRPr lang="en-US" altLang="zh-TW" sz="3200" b="1" u="sng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  <a:defRPr/>
            </a:pPr>
            <a:r>
              <a:rPr lang="zh-TW" altLang="en-US" sz="3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3200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緊急請修專線</a:t>
            </a:r>
            <a:r>
              <a:rPr lang="en-US" altLang="zh-TW" sz="3200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:3000</a:t>
            </a:r>
          </a:p>
          <a:p>
            <a:pPr>
              <a:buNone/>
              <a:defRPr/>
            </a:pPr>
            <a:endParaRPr lang="en-US" altLang="zh-TW" sz="3200" b="1" u="sng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  <a:defRPr/>
            </a:pPr>
            <a:endParaRPr lang="en-US" altLang="zh-TW" sz="3200" b="1" u="sng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  <a:defRPr/>
            </a:pPr>
            <a:endParaRPr lang="en-US" altLang="zh-TW" u="sng" dirty="0" smtClean="0">
              <a:solidFill>
                <a:srgbClr val="C00000"/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2347C4-FA64-484F-9746-B7929297AAD1}" type="slidenum">
              <a:rPr lang="en-US" altLang="zh-TW" smtClean="0"/>
              <a:pPr/>
              <a:t>6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352928" cy="6453336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None/>
              <a:defRPr/>
            </a:pPr>
            <a:endParaRPr lang="en-US" altLang="zh-TW" sz="36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zh-TW" altLang="en-US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 sz="36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各組業務介紹</a:t>
            </a:r>
            <a:r>
              <a:rPr lang="en-US" altLang="zh-TW" sz="36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altLang="zh-TW" sz="3600" b="1" u="sng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  <a:defRPr/>
            </a:pPr>
            <a:r>
              <a:rPr lang="en-US" altLang="zh-TW" sz="3600" b="1" dirty="0" smtClean="0">
                <a:solidFill>
                  <a:schemeClr val="accent1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3600" b="1" dirty="0" smtClean="0">
                <a:solidFill>
                  <a:schemeClr val="accent1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36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保管組  </a:t>
            </a:r>
            <a:r>
              <a:rPr lang="en-US" altLang="zh-TW" sz="28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位置</a:t>
            </a:r>
            <a:r>
              <a:rPr lang="en-US" altLang="zh-TW" sz="28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管理大樓 </a:t>
            </a:r>
            <a:r>
              <a:rPr lang="en-US" altLang="zh-TW" sz="28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B1)</a:t>
            </a:r>
          </a:p>
          <a:p>
            <a:pPr eaLnBrk="1" hangingPunct="1">
              <a:spcBef>
                <a:spcPts val="1800"/>
              </a:spcBef>
              <a:buFont typeface="Arial" pitchFamily="34" charset="0"/>
              <a:buNone/>
              <a:defRPr/>
            </a:pPr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3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3200" b="1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校區材料收、發料作業管理</a:t>
            </a:r>
            <a:endParaRPr lang="en-US" altLang="zh-TW" sz="3200" b="1" u="sng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zh-TW" altLang="en-US" sz="3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3200" b="1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請購案收料、發料、驗收作業辦理</a:t>
            </a:r>
            <a:endParaRPr lang="en-US" altLang="zh-TW" sz="3200" b="1" u="sng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zh-TW" altLang="en-US" sz="3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3200" b="1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材料儲存管理</a:t>
            </a:r>
            <a:endParaRPr lang="en-US" altLang="zh-TW" sz="3200" b="1" u="sng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  <a:defRPr/>
            </a:pPr>
            <a:r>
              <a:rPr lang="zh-TW" altLang="en-US" sz="3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3200" b="1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滯廢料處理</a:t>
            </a:r>
            <a:endParaRPr lang="en-US" altLang="zh-TW" u="sng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2347C4-FA64-484F-9746-B7929297AAD1}" type="slidenum">
              <a:rPr lang="en-US" altLang="zh-TW" smtClean="0"/>
              <a:pPr/>
              <a:t>7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352928" cy="6453336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None/>
              <a:defRPr/>
            </a:pPr>
            <a:endParaRPr lang="en-US" altLang="zh-TW" sz="36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zh-TW" altLang="en-US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 sz="36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各組業務介紹</a:t>
            </a:r>
            <a:r>
              <a:rPr lang="en-US" altLang="zh-TW" sz="36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altLang="zh-TW" sz="3600" b="1" u="sng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  <a:defRPr/>
            </a:pPr>
            <a:r>
              <a:rPr lang="en-US" altLang="zh-TW" sz="3600" b="1" dirty="0" smtClean="0">
                <a:solidFill>
                  <a:schemeClr val="accent1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3600" b="1" dirty="0" smtClean="0">
                <a:solidFill>
                  <a:schemeClr val="accent1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36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警衛組    </a:t>
            </a:r>
            <a:r>
              <a:rPr lang="en-US" altLang="zh-TW" sz="28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位置</a:t>
            </a:r>
            <a:r>
              <a:rPr lang="en-US" altLang="zh-TW" sz="28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一醫大樓 </a:t>
            </a:r>
            <a:r>
              <a:rPr lang="en-US" altLang="zh-TW" sz="28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8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樓</a:t>
            </a:r>
            <a:r>
              <a:rPr lang="en-US" altLang="zh-TW" sz="28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spcBef>
                <a:spcPts val="1800"/>
              </a:spcBef>
              <a:buFont typeface="Arial" pitchFamily="34" charset="0"/>
              <a:buNone/>
              <a:defRPr/>
            </a:pPr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3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3200" b="1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校園安全維護、巡邏業務</a:t>
            </a:r>
            <a:endParaRPr lang="en-US" altLang="zh-TW" sz="3200" b="1" u="sng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zh-TW" altLang="en-US" sz="3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3200" b="1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校區監視系統管理及監看</a:t>
            </a:r>
            <a:endParaRPr lang="en-US" altLang="zh-TW" sz="3200" b="1" u="sng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zh-TW" altLang="en-US" sz="3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3200" b="1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校園緊急事件處理</a:t>
            </a:r>
            <a:endParaRPr lang="en-US" altLang="zh-TW" sz="3200" b="1" u="sng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  <a:defRPr/>
            </a:pPr>
            <a:r>
              <a:rPr lang="zh-TW" altLang="en-US" sz="3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3200" b="1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校園門禁管理</a:t>
            </a:r>
            <a:endParaRPr lang="en-US" altLang="zh-TW" sz="3200" b="1" u="sng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  <a:defRPr/>
            </a:pPr>
            <a:r>
              <a:rPr lang="zh-TW" altLang="en-US" sz="3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3200" b="1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大型活動交管及維安勤務</a:t>
            </a:r>
            <a:endParaRPr lang="en-US" altLang="zh-TW" sz="3200" b="1" u="sng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  <a:defRPr/>
            </a:pPr>
            <a:r>
              <a:rPr lang="zh-TW" altLang="en-US" sz="3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3200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警衛專線</a:t>
            </a:r>
            <a:r>
              <a:rPr lang="en-US" altLang="zh-TW" sz="3200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:5000</a:t>
            </a:r>
            <a:endParaRPr lang="en-US" altLang="zh-TW" u="sng" dirty="0" smtClean="0">
              <a:solidFill>
                <a:srgbClr val="C00000"/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2347C4-FA64-484F-9746-B7929297AAD1}" type="slidenum">
              <a:rPr lang="en-US" altLang="zh-TW" smtClean="0"/>
              <a:pPr/>
              <a:t>8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2891</TotalTime>
  <Words>763</Words>
  <Application>Microsoft Office PowerPoint</Application>
  <PresentationFormat>如螢幕大小 (4:3)</PresentationFormat>
  <Paragraphs>349</Paragraphs>
  <Slides>27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壁窗</vt:lpstr>
      <vt:lpstr>         總務處 業務介紹                                               報告人：事  務  組                                                                                    黃 麗 庭  組長                                                                  分機:5100                               t5280@mail.cgu.edu.tw                 </vt:lpstr>
      <vt:lpstr>   簡 報 內 容          ●總務處組織編制          ●各組業務介紹            ●服務項目介紹                        ● Q &amp; A 時間    </vt:lpstr>
      <vt:lpstr> </vt:lpstr>
      <vt:lpstr>投影片 3</vt:lpstr>
      <vt:lpstr>投影片 4</vt:lpstr>
      <vt:lpstr>投影片 5</vt:lpstr>
      <vt:lpstr>投影片 6</vt:lpstr>
      <vt:lpstr>投影片 7</vt:lpstr>
      <vt:lpstr>投影片 8</vt:lpstr>
      <vt:lpstr>長庚大學校園平面圖</vt:lpstr>
      <vt:lpstr>投影片 10</vt:lpstr>
      <vt:lpstr>   總 務 處                     服務項目介紹       </vt:lpstr>
      <vt:lpstr>投影片 12</vt:lpstr>
      <vt:lpstr>投影片 13</vt:lpstr>
      <vt:lpstr>投影片 14</vt:lpstr>
      <vt:lpstr>          校園停車位置圖</vt:lpstr>
      <vt:lpstr>投影片 16</vt:lpstr>
      <vt:lpstr> 會議室一覽表</vt:lpstr>
      <vt:lpstr> 各會議廳(室)剪影</vt:lpstr>
      <vt:lpstr>投影片 19</vt:lpstr>
      <vt:lpstr>投影片 20</vt:lpstr>
      <vt:lpstr>投影片 21</vt:lpstr>
      <vt:lpstr>投影片 22</vt:lpstr>
      <vt:lpstr>  修繕服務              緊急請修專線 3000</vt:lpstr>
      <vt:lpstr> 校園安全服務         警衛組專線 5000</vt:lpstr>
      <vt:lpstr>  資材收發料作業            服務專線 5022</vt:lpstr>
      <vt:lpstr>投影片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0</dc:title>
  <dc:creator>D000000092</dc:creator>
  <cp:lastModifiedBy>cgu</cp:lastModifiedBy>
  <cp:revision>525</cp:revision>
  <cp:lastPrinted>1601-01-01T00:00:00Z</cp:lastPrinted>
  <dcterms:created xsi:type="dcterms:W3CDTF">2013-06-19T01:12:45Z</dcterms:created>
  <dcterms:modified xsi:type="dcterms:W3CDTF">2019-08-27T02:33:36Z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